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3"/>
  </p:notesMasterIdLst>
  <p:sldIdLst>
    <p:sldId id="303" r:id="rId5"/>
    <p:sldId id="514" r:id="rId6"/>
    <p:sldId id="515" r:id="rId7"/>
    <p:sldId id="516" r:id="rId8"/>
    <p:sldId id="517" r:id="rId9"/>
    <p:sldId id="518" r:id="rId10"/>
    <p:sldId id="519" r:id="rId11"/>
    <p:sldId id="520" r:id="rId12"/>
    <p:sldId id="280" r:id="rId13"/>
    <p:sldId id="317" r:id="rId14"/>
    <p:sldId id="318" r:id="rId15"/>
    <p:sldId id="304" r:id="rId16"/>
    <p:sldId id="305" r:id="rId17"/>
    <p:sldId id="306" r:id="rId18"/>
    <p:sldId id="309" r:id="rId19"/>
    <p:sldId id="512" r:id="rId20"/>
    <p:sldId id="513" r:id="rId21"/>
    <p:sldId id="262" r:id="rId22"/>
  </p:sldIdLst>
  <p:sldSz cx="9144000" cy="5143500" type="screen16x9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Estilo temático 1 - Énfasis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Estilo temático 1 - Énfasis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E8B1032C-EA38-4F05-BA0D-38AFFFC7BED3}" styleName="Estilo claro 3 - Acento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90" d="100"/>
          <a:sy n="90" d="100"/>
        </p:scale>
        <p:origin x="816" y="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B54B8D-DBA0-49E3-9088-AEB6E9190130}" type="doc">
      <dgm:prSet loTypeId="urn:microsoft.com/office/officeart/2005/8/layout/radial5" loCatId="relationship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es-ES"/>
        </a:p>
      </dgm:t>
    </dgm:pt>
    <dgm:pt modelId="{A9C7E713-8EB8-4F98-BB87-E83C93E1100E}">
      <dgm:prSet phldrT="[Texto]" custT="1"/>
      <dgm:spPr/>
      <dgm:t>
        <a:bodyPr/>
        <a:lstStyle/>
        <a:p>
          <a:r>
            <a:rPr lang="es-E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Tipos de inventarios</a:t>
          </a:r>
        </a:p>
      </dgm:t>
    </dgm:pt>
    <dgm:pt modelId="{EBBF32D3-1BCF-4C65-8F29-2217DF4045A7}" type="parTrans" cxnId="{2743B7A7-F90A-41DA-A217-9D9DCC790BE6}">
      <dgm:prSet/>
      <dgm:spPr/>
      <dgm:t>
        <a:bodyPr/>
        <a:lstStyle/>
        <a:p>
          <a:endParaRPr lang="es-ES" sz="18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2829FB8-295A-4CDD-A8AE-B873ED5A6403}" type="sibTrans" cxnId="{2743B7A7-F90A-41DA-A217-9D9DCC790BE6}">
      <dgm:prSet/>
      <dgm:spPr/>
      <dgm:t>
        <a:bodyPr/>
        <a:lstStyle/>
        <a:p>
          <a:endParaRPr lang="es-ES" sz="18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DA91C2D-78A6-48B9-90F3-5CABC3382F6E}">
      <dgm:prSet phldrT="[Texto]" custT="1"/>
      <dgm:spPr/>
      <dgm:t>
        <a:bodyPr/>
        <a:lstStyle/>
        <a:p>
          <a:r>
            <a:rPr lang="es-E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Inicial </a:t>
          </a:r>
        </a:p>
      </dgm:t>
    </dgm:pt>
    <dgm:pt modelId="{1DD41F15-C43B-4050-B3BA-4163F76F495D}" type="parTrans" cxnId="{22C5C3EB-70D5-4339-9B53-950571935AFF}">
      <dgm:prSet custT="1"/>
      <dgm:spPr/>
      <dgm:t>
        <a:bodyPr/>
        <a:lstStyle/>
        <a:p>
          <a:endParaRPr lang="es-ES" sz="24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53F57A1-EBF4-4749-A9B0-4DEF0DA51043}" type="sibTrans" cxnId="{22C5C3EB-70D5-4339-9B53-950571935AFF}">
      <dgm:prSet/>
      <dgm:spPr/>
      <dgm:t>
        <a:bodyPr/>
        <a:lstStyle/>
        <a:p>
          <a:endParaRPr lang="es-ES" sz="18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BCAEE32-35D3-4134-9C7B-A771D1E171F3}">
      <dgm:prSet phldrT="[Texto]" custT="1"/>
      <dgm:spPr/>
      <dgm:t>
        <a:bodyPr/>
        <a:lstStyle/>
        <a:p>
          <a:r>
            <a:rPr lang="es-E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Final</a:t>
          </a:r>
        </a:p>
      </dgm:t>
    </dgm:pt>
    <dgm:pt modelId="{DE800F3C-4406-4654-A340-52F620B9ED6D}" type="parTrans" cxnId="{47F693FE-FB39-4CCC-A7D5-99D8941BEBF3}">
      <dgm:prSet custT="1"/>
      <dgm:spPr/>
      <dgm:t>
        <a:bodyPr/>
        <a:lstStyle/>
        <a:p>
          <a:endParaRPr lang="es-ES" sz="24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6A636E5-E9A4-4A8E-9C07-8F5C790F3D61}" type="sibTrans" cxnId="{47F693FE-FB39-4CCC-A7D5-99D8941BEBF3}">
      <dgm:prSet/>
      <dgm:spPr/>
      <dgm:t>
        <a:bodyPr/>
        <a:lstStyle/>
        <a:p>
          <a:endParaRPr lang="es-ES" sz="18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0365928-FFC5-4BBF-91F1-8B755A4A8BF9}">
      <dgm:prSet phldrT="[Texto]" custT="1"/>
      <dgm:spPr/>
      <dgm:t>
        <a:bodyPr/>
        <a:lstStyle/>
        <a:p>
          <a:r>
            <a:rPr lang="es-E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General</a:t>
          </a:r>
        </a:p>
      </dgm:t>
    </dgm:pt>
    <dgm:pt modelId="{B9DB858C-AADB-482D-9813-B5A6BC1674F0}" type="parTrans" cxnId="{23AB5C70-421B-42D3-AE5B-461D290BA895}">
      <dgm:prSet custT="1"/>
      <dgm:spPr/>
      <dgm:t>
        <a:bodyPr/>
        <a:lstStyle/>
        <a:p>
          <a:endParaRPr lang="es-ES" sz="24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16DF161-D2C4-4D98-80A7-FA899FE9B146}" type="sibTrans" cxnId="{23AB5C70-421B-42D3-AE5B-461D290BA895}">
      <dgm:prSet/>
      <dgm:spPr/>
      <dgm:t>
        <a:bodyPr/>
        <a:lstStyle/>
        <a:p>
          <a:endParaRPr lang="es-ES" sz="18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607F592-DB27-443F-8496-A0B3AE34377B}">
      <dgm:prSet phldrT="[Texto]" custT="1"/>
      <dgm:spPr/>
      <dgm:t>
        <a:bodyPr/>
        <a:lstStyle/>
        <a:p>
          <a:r>
            <a:rPr lang="es-E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Selectivo</a:t>
          </a:r>
        </a:p>
      </dgm:t>
    </dgm:pt>
    <dgm:pt modelId="{10046869-AA1D-431F-A274-9BB9B15BE647}" type="parTrans" cxnId="{8FDD4599-278F-4138-A1BA-992226DBC5BE}">
      <dgm:prSet custT="1"/>
      <dgm:spPr/>
      <dgm:t>
        <a:bodyPr/>
        <a:lstStyle/>
        <a:p>
          <a:endParaRPr lang="es-ES" sz="24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55E3945-A1A2-4A3F-822F-573E917C76EE}" type="sibTrans" cxnId="{8FDD4599-278F-4138-A1BA-992226DBC5BE}">
      <dgm:prSet/>
      <dgm:spPr/>
      <dgm:t>
        <a:bodyPr/>
        <a:lstStyle/>
        <a:p>
          <a:endParaRPr lang="es-ES" sz="18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8402824-1C83-4009-8B26-BFFC268DF97C}">
      <dgm:prSet phldrT="[Texto]" custT="1"/>
      <dgm:spPr/>
      <dgm:t>
        <a:bodyPr/>
        <a:lstStyle/>
        <a:p>
          <a:r>
            <a:rPr lang="es-E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Rotativo</a:t>
          </a:r>
        </a:p>
      </dgm:t>
    </dgm:pt>
    <dgm:pt modelId="{0617466C-9FBF-4B9D-8944-8E32D37CEE2B}" type="parTrans" cxnId="{C696CBC3-C6D7-46BC-A48E-8676DEFDDE81}">
      <dgm:prSet custT="1"/>
      <dgm:spPr/>
      <dgm:t>
        <a:bodyPr/>
        <a:lstStyle/>
        <a:p>
          <a:endParaRPr lang="es-ES" sz="24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C70F15E-52E3-45C5-AC13-74F49424FA56}" type="sibTrans" cxnId="{C696CBC3-C6D7-46BC-A48E-8676DEFDDE81}">
      <dgm:prSet/>
      <dgm:spPr/>
      <dgm:t>
        <a:bodyPr/>
        <a:lstStyle/>
        <a:p>
          <a:endParaRPr lang="es-ES" sz="18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E5D5D8A-D0B9-408D-873F-BA7C8798EB3E}">
      <dgm:prSet phldrT="[Texto]" custT="1"/>
      <dgm:spPr/>
      <dgm:t>
        <a:bodyPr/>
        <a:lstStyle/>
        <a:p>
          <a:r>
            <a:rPr lang="es-E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Permanentes</a:t>
          </a:r>
        </a:p>
      </dgm:t>
    </dgm:pt>
    <dgm:pt modelId="{42F290A5-DB82-4FDC-8E55-5F08D9DF35F5}" type="parTrans" cxnId="{015FE79F-347E-4652-9A76-83082C6D03BB}">
      <dgm:prSet custT="1"/>
      <dgm:spPr/>
      <dgm:t>
        <a:bodyPr/>
        <a:lstStyle/>
        <a:p>
          <a:endParaRPr lang="es-ES" sz="24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0FA4C57-B415-4AEE-A71D-616BD0AA3AE5}" type="sibTrans" cxnId="{015FE79F-347E-4652-9A76-83082C6D03BB}">
      <dgm:prSet/>
      <dgm:spPr/>
      <dgm:t>
        <a:bodyPr/>
        <a:lstStyle/>
        <a:p>
          <a:endParaRPr lang="es-ES" sz="18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2F07DF2-ED37-4BA1-B831-C54CBFC63F9A}">
      <dgm:prSet phldrT="[Texto]" custT="1"/>
      <dgm:spPr/>
      <dgm:t>
        <a:bodyPr/>
        <a:lstStyle/>
        <a:p>
          <a:r>
            <a:rPr lang="es-E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Post-venta</a:t>
          </a:r>
        </a:p>
      </dgm:t>
    </dgm:pt>
    <dgm:pt modelId="{5B0F2E37-970D-4A8A-84D9-C7B0AF289B80}" type="parTrans" cxnId="{083D41C4-4B9B-46AB-B3CB-E7A13A5FC40A}">
      <dgm:prSet custT="1"/>
      <dgm:spPr/>
      <dgm:t>
        <a:bodyPr/>
        <a:lstStyle/>
        <a:p>
          <a:endParaRPr lang="es-ES" sz="24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B53C56F-AABE-4597-9A6B-4DB6BB68FA66}" type="sibTrans" cxnId="{083D41C4-4B9B-46AB-B3CB-E7A13A5FC40A}">
      <dgm:prSet/>
      <dgm:spPr/>
      <dgm:t>
        <a:bodyPr/>
        <a:lstStyle/>
        <a:p>
          <a:endParaRPr lang="es-ES" sz="18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0BB724F-499F-4B4E-B835-61DEAE67C343}" type="pres">
      <dgm:prSet presAssocID="{21B54B8D-DBA0-49E3-9088-AEB6E9190130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571E5565-1D2D-4D22-B744-0A6BE4581AEA}" type="pres">
      <dgm:prSet presAssocID="{A9C7E713-8EB8-4F98-BB87-E83C93E1100E}" presName="centerShape" presStyleLbl="node0" presStyleIdx="0" presStyleCnt="1"/>
      <dgm:spPr/>
    </dgm:pt>
    <dgm:pt modelId="{1B79E18F-1AFF-461C-9125-028FFA990E0B}" type="pres">
      <dgm:prSet presAssocID="{1DD41F15-C43B-4050-B3BA-4163F76F495D}" presName="parTrans" presStyleLbl="sibTrans2D1" presStyleIdx="0" presStyleCnt="7"/>
      <dgm:spPr/>
    </dgm:pt>
    <dgm:pt modelId="{5D0EB0B6-A620-4F14-86B1-99E41DDD88FA}" type="pres">
      <dgm:prSet presAssocID="{1DD41F15-C43B-4050-B3BA-4163F76F495D}" presName="connectorText" presStyleLbl="sibTrans2D1" presStyleIdx="0" presStyleCnt="7"/>
      <dgm:spPr/>
    </dgm:pt>
    <dgm:pt modelId="{399457AB-D077-4671-B525-87C96CE73386}" type="pres">
      <dgm:prSet presAssocID="{ADA91C2D-78A6-48B9-90F3-5CABC3382F6E}" presName="node" presStyleLbl="node1" presStyleIdx="0" presStyleCnt="7" custRadScaleRad="100006" custRadScaleInc="-2539">
        <dgm:presLayoutVars>
          <dgm:bulletEnabled val="1"/>
        </dgm:presLayoutVars>
      </dgm:prSet>
      <dgm:spPr/>
    </dgm:pt>
    <dgm:pt modelId="{2C7BF041-6A5E-40A5-B7B3-184A074D0030}" type="pres">
      <dgm:prSet presAssocID="{DE800F3C-4406-4654-A340-52F620B9ED6D}" presName="parTrans" presStyleLbl="sibTrans2D1" presStyleIdx="1" presStyleCnt="7"/>
      <dgm:spPr/>
    </dgm:pt>
    <dgm:pt modelId="{9132046A-23D9-4B66-AD0C-867DFADCE155}" type="pres">
      <dgm:prSet presAssocID="{DE800F3C-4406-4654-A340-52F620B9ED6D}" presName="connectorText" presStyleLbl="sibTrans2D1" presStyleIdx="1" presStyleCnt="7"/>
      <dgm:spPr/>
    </dgm:pt>
    <dgm:pt modelId="{F38126D3-E26E-49CA-B4C4-2F4CB1BED8F7}" type="pres">
      <dgm:prSet presAssocID="{1BCAEE32-35D3-4134-9C7B-A771D1E171F3}" presName="node" presStyleLbl="node1" presStyleIdx="1" presStyleCnt="7" custRadScaleRad="99112" custRadScaleInc="-1597">
        <dgm:presLayoutVars>
          <dgm:bulletEnabled val="1"/>
        </dgm:presLayoutVars>
      </dgm:prSet>
      <dgm:spPr/>
    </dgm:pt>
    <dgm:pt modelId="{0C51D09F-A6DA-466D-B84E-4CD0A832EA28}" type="pres">
      <dgm:prSet presAssocID="{B9DB858C-AADB-482D-9813-B5A6BC1674F0}" presName="parTrans" presStyleLbl="sibTrans2D1" presStyleIdx="2" presStyleCnt="7"/>
      <dgm:spPr/>
    </dgm:pt>
    <dgm:pt modelId="{C7976FBA-F86F-49CF-9C66-03E76CC427E0}" type="pres">
      <dgm:prSet presAssocID="{B9DB858C-AADB-482D-9813-B5A6BC1674F0}" presName="connectorText" presStyleLbl="sibTrans2D1" presStyleIdx="2" presStyleCnt="7"/>
      <dgm:spPr/>
    </dgm:pt>
    <dgm:pt modelId="{C6F95CC6-E804-4096-B38F-F7FBD646E902}" type="pres">
      <dgm:prSet presAssocID="{A0365928-FFC5-4BBF-91F1-8B755A4A8BF9}" presName="node" presStyleLbl="node1" presStyleIdx="2" presStyleCnt="7" custRadScaleRad="98889" custRadScaleInc="571">
        <dgm:presLayoutVars>
          <dgm:bulletEnabled val="1"/>
        </dgm:presLayoutVars>
      </dgm:prSet>
      <dgm:spPr/>
    </dgm:pt>
    <dgm:pt modelId="{1AC9F706-3394-4CDD-B63D-F242AFCC1C93}" type="pres">
      <dgm:prSet presAssocID="{10046869-AA1D-431F-A274-9BB9B15BE647}" presName="parTrans" presStyleLbl="sibTrans2D1" presStyleIdx="3" presStyleCnt="7"/>
      <dgm:spPr/>
    </dgm:pt>
    <dgm:pt modelId="{50BE6512-C8F7-4281-B10F-6E6386121096}" type="pres">
      <dgm:prSet presAssocID="{10046869-AA1D-431F-A274-9BB9B15BE647}" presName="connectorText" presStyleLbl="sibTrans2D1" presStyleIdx="3" presStyleCnt="7"/>
      <dgm:spPr/>
    </dgm:pt>
    <dgm:pt modelId="{F22C1558-4FA0-4238-AB15-00CC62AFCE24}" type="pres">
      <dgm:prSet presAssocID="{0607F592-DB27-443F-8496-A0B3AE34377B}" presName="node" presStyleLbl="node1" presStyleIdx="3" presStyleCnt="7">
        <dgm:presLayoutVars>
          <dgm:bulletEnabled val="1"/>
        </dgm:presLayoutVars>
      </dgm:prSet>
      <dgm:spPr/>
    </dgm:pt>
    <dgm:pt modelId="{6F4BF8FF-351C-41F4-970A-DE7FBD9F8276}" type="pres">
      <dgm:prSet presAssocID="{0617466C-9FBF-4B9D-8944-8E32D37CEE2B}" presName="parTrans" presStyleLbl="sibTrans2D1" presStyleIdx="4" presStyleCnt="7"/>
      <dgm:spPr/>
    </dgm:pt>
    <dgm:pt modelId="{39E02E2C-D3EE-4848-ACD0-4933BF415CDA}" type="pres">
      <dgm:prSet presAssocID="{0617466C-9FBF-4B9D-8944-8E32D37CEE2B}" presName="connectorText" presStyleLbl="sibTrans2D1" presStyleIdx="4" presStyleCnt="7"/>
      <dgm:spPr/>
    </dgm:pt>
    <dgm:pt modelId="{E67D2636-52EE-499F-92A5-245C96844ED4}" type="pres">
      <dgm:prSet presAssocID="{48402824-1C83-4009-8B26-BFFC268DF97C}" presName="node" presStyleLbl="node1" presStyleIdx="4" presStyleCnt="7">
        <dgm:presLayoutVars>
          <dgm:bulletEnabled val="1"/>
        </dgm:presLayoutVars>
      </dgm:prSet>
      <dgm:spPr/>
    </dgm:pt>
    <dgm:pt modelId="{4D7DBD7A-96A8-4C47-B6D2-CB5B80839EFF}" type="pres">
      <dgm:prSet presAssocID="{42F290A5-DB82-4FDC-8E55-5F08D9DF35F5}" presName="parTrans" presStyleLbl="sibTrans2D1" presStyleIdx="5" presStyleCnt="7"/>
      <dgm:spPr/>
    </dgm:pt>
    <dgm:pt modelId="{A111E698-1CF0-497F-BA69-F03B5E2AEBF9}" type="pres">
      <dgm:prSet presAssocID="{42F290A5-DB82-4FDC-8E55-5F08D9DF35F5}" presName="connectorText" presStyleLbl="sibTrans2D1" presStyleIdx="5" presStyleCnt="7"/>
      <dgm:spPr/>
    </dgm:pt>
    <dgm:pt modelId="{EC3BD751-7711-4434-A5B7-97ADBA93CB85}" type="pres">
      <dgm:prSet presAssocID="{EE5D5D8A-D0B9-408D-873F-BA7C8798EB3E}" presName="node" presStyleLbl="node1" presStyleIdx="5" presStyleCnt="7">
        <dgm:presLayoutVars>
          <dgm:bulletEnabled val="1"/>
        </dgm:presLayoutVars>
      </dgm:prSet>
      <dgm:spPr/>
    </dgm:pt>
    <dgm:pt modelId="{0489E04B-C444-4DC1-A357-368C2F590502}" type="pres">
      <dgm:prSet presAssocID="{5B0F2E37-970D-4A8A-84D9-C7B0AF289B80}" presName="parTrans" presStyleLbl="sibTrans2D1" presStyleIdx="6" presStyleCnt="7"/>
      <dgm:spPr/>
    </dgm:pt>
    <dgm:pt modelId="{DEF251E6-DC46-4311-BF37-6CAB25B3D6F1}" type="pres">
      <dgm:prSet presAssocID="{5B0F2E37-970D-4A8A-84D9-C7B0AF289B80}" presName="connectorText" presStyleLbl="sibTrans2D1" presStyleIdx="6" presStyleCnt="7"/>
      <dgm:spPr/>
    </dgm:pt>
    <dgm:pt modelId="{796FB6D0-B21C-489A-B32A-9E94E3B9E3CB}" type="pres">
      <dgm:prSet presAssocID="{62F07DF2-ED37-4BA1-B831-C54CBFC63F9A}" presName="node" presStyleLbl="node1" presStyleIdx="6" presStyleCnt="7" custRadScaleRad="100893" custRadScaleInc="-1569">
        <dgm:presLayoutVars>
          <dgm:bulletEnabled val="1"/>
        </dgm:presLayoutVars>
      </dgm:prSet>
      <dgm:spPr/>
    </dgm:pt>
  </dgm:ptLst>
  <dgm:cxnLst>
    <dgm:cxn modelId="{78BF690A-D730-46F6-91F1-81E4931F0E76}" type="presOf" srcId="{10046869-AA1D-431F-A274-9BB9B15BE647}" destId="{1AC9F706-3394-4CDD-B63D-F242AFCC1C93}" srcOrd="0" destOrd="0" presId="urn:microsoft.com/office/officeart/2005/8/layout/radial5"/>
    <dgm:cxn modelId="{9593F420-C237-4BF1-840A-663022D66726}" type="presOf" srcId="{10046869-AA1D-431F-A274-9BB9B15BE647}" destId="{50BE6512-C8F7-4281-B10F-6E6386121096}" srcOrd="1" destOrd="0" presId="urn:microsoft.com/office/officeart/2005/8/layout/radial5"/>
    <dgm:cxn modelId="{4CA3DB23-164B-4382-9384-4FB756AB38DC}" type="presOf" srcId="{0617466C-9FBF-4B9D-8944-8E32D37CEE2B}" destId="{6F4BF8FF-351C-41F4-970A-DE7FBD9F8276}" srcOrd="0" destOrd="0" presId="urn:microsoft.com/office/officeart/2005/8/layout/radial5"/>
    <dgm:cxn modelId="{82B69425-9D48-4CA3-ABDD-6419E1015094}" type="presOf" srcId="{B9DB858C-AADB-482D-9813-B5A6BC1674F0}" destId="{0C51D09F-A6DA-466D-B84E-4CD0A832EA28}" srcOrd="0" destOrd="0" presId="urn:microsoft.com/office/officeart/2005/8/layout/radial5"/>
    <dgm:cxn modelId="{AFD0DE31-341E-4D32-B303-F620B5803A16}" type="presOf" srcId="{EE5D5D8A-D0B9-408D-873F-BA7C8798EB3E}" destId="{EC3BD751-7711-4434-A5B7-97ADBA93CB85}" srcOrd="0" destOrd="0" presId="urn:microsoft.com/office/officeart/2005/8/layout/radial5"/>
    <dgm:cxn modelId="{37A33A3B-6ABE-4BCD-B801-BA5DFFEB46E9}" type="presOf" srcId="{1BCAEE32-35D3-4134-9C7B-A771D1E171F3}" destId="{F38126D3-E26E-49CA-B4C4-2F4CB1BED8F7}" srcOrd="0" destOrd="0" presId="urn:microsoft.com/office/officeart/2005/8/layout/radial5"/>
    <dgm:cxn modelId="{B8ED8463-61EB-4F30-8CD7-D19F1C7696EC}" type="presOf" srcId="{42F290A5-DB82-4FDC-8E55-5F08D9DF35F5}" destId="{A111E698-1CF0-497F-BA69-F03B5E2AEBF9}" srcOrd="1" destOrd="0" presId="urn:microsoft.com/office/officeart/2005/8/layout/radial5"/>
    <dgm:cxn modelId="{D2DA0864-0EA8-43BB-BC31-46717ABFBE15}" type="presOf" srcId="{21B54B8D-DBA0-49E3-9088-AEB6E9190130}" destId="{90BB724F-499F-4B4E-B835-61DEAE67C343}" srcOrd="0" destOrd="0" presId="urn:microsoft.com/office/officeart/2005/8/layout/radial5"/>
    <dgm:cxn modelId="{DEFE2E49-F669-41FD-A515-6FE8A8D9D731}" type="presOf" srcId="{48402824-1C83-4009-8B26-BFFC268DF97C}" destId="{E67D2636-52EE-499F-92A5-245C96844ED4}" srcOrd="0" destOrd="0" presId="urn:microsoft.com/office/officeart/2005/8/layout/radial5"/>
    <dgm:cxn modelId="{23AB5C70-421B-42D3-AE5B-461D290BA895}" srcId="{A9C7E713-8EB8-4F98-BB87-E83C93E1100E}" destId="{A0365928-FFC5-4BBF-91F1-8B755A4A8BF9}" srcOrd="2" destOrd="0" parTransId="{B9DB858C-AADB-482D-9813-B5A6BC1674F0}" sibTransId="{116DF161-D2C4-4D98-80A7-FA899FE9B146}"/>
    <dgm:cxn modelId="{C4213E71-EC0D-4272-8EDB-59A0F2B7A037}" type="presOf" srcId="{62F07DF2-ED37-4BA1-B831-C54CBFC63F9A}" destId="{796FB6D0-B21C-489A-B32A-9E94E3B9E3CB}" srcOrd="0" destOrd="0" presId="urn:microsoft.com/office/officeart/2005/8/layout/radial5"/>
    <dgm:cxn modelId="{BDA1FB73-876C-49ED-94CD-B6652AE4A240}" type="presOf" srcId="{5B0F2E37-970D-4A8A-84D9-C7B0AF289B80}" destId="{0489E04B-C444-4DC1-A357-368C2F590502}" srcOrd="0" destOrd="0" presId="urn:microsoft.com/office/officeart/2005/8/layout/radial5"/>
    <dgm:cxn modelId="{C7D5227D-9BC1-4197-9A69-2D825F7D10C6}" type="presOf" srcId="{42F290A5-DB82-4FDC-8E55-5F08D9DF35F5}" destId="{4D7DBD7A-96A8-4C47-B6D2-CB5B80839EFF}" srcOrd="0" destOrd="0" presId="urn:microsoft.com/office/officeart/2005/8/layout/radial5"/>
    <dgm:cxn modelId="{E979617D-3E9A-401E-BD92-4E4C31CCAF03}" type="presOf" srcId="{A0365928-FFC5-4BBF-91F1-8B755A4A8BF9}" destId="{C6F95CC6-E804-4096-B38F-F7FBD646E902}" srcOrd="0" destOrd="0" presId="urn:microsoft.com/office/officeart/2005/8/layout/radial5"/>
    <dgm:cxn modelId="{23AA1E8C-E350-40ED-8C3E-4FBAE753EF3A}" type="presOf" srcId="{DE800F3C-4406-4654-A340-52F620B9ED6D}" destId="{9132046A-23D9-4B66-AD0C-867DFADCE155}" srcOrd="1" destOrd="0" presId="urn:microsoft.com/office/officeart/2005/8/layout/radial5"/>
    <dgm:cxn modelId="{3A719C91-6A7C-42AA-9F97-226D53E5F5F5}" type="presOf" srcId="{B9DB858C-AADB-482D-9813-B5A6BC1674F0}" destId="{C7976FBA-F86F-49CF-9C66-03E76CC427E0}" srcOrd="1" destOrd="0" presId="urn:microsoft.com/office/officeart/2005/8/layout/radial5"/>
    <dgm:cxn modelId="{E926AB91-94BD-46CB-8378-0CE3527ABA98}" type="presOf" srcId="{1DD41F15-C43B-4050-B3BA-4163F76F495D}" destId="{1B79E18F-1AFF-461C-9125-028FFA990E0B}" srcOrd="0" destOrd="0" presId="urn:microsoft.com/office/officeart/2005/8/layout/radial5"/>
    <dgm:cxn modelId="{8FDD4599-278F-4138-A1BA-992226DBC5BE}" srcId="{A9C7E713-8EB8-4F98-BB87-E83C93E1100E}" destId="{0607F592-DB27-443F-8496-A0B3AE34377B}" srcOrd="3" destOrd="0" parTransId="{10046869-AA1D-431F-A274-9BB9B15BE647}" sibTransId="{355E3945-A1A2-4A3F-822F-573E917C76EE}"/>
    <dgm:cxn modelId="{015FE79F-347E-4652-9A76-83082C6D03BB}" srcId="{A9C7E713-8EB8-4F98-BB87-E83C93E1100E}" destId="{EE5D5D8A-D0B9-408D-873F-BA7C8798EB3E}" srcOrd="5" destOrd="0" parTransId="{42F290A5-DB82-4FDC-8E55-5F08D9DF35F5}" sibTransId="{20FA4C57-B415-4AEE-A71D-616BD0AA3AE5}"/>
    <dgm:cxn modelId="{E4151DA1-AA76-4F33-A24D-27A82B03D607}" type="presOf" srcId="{1DD41F15-C43B-4050-B3BA-4163F76F495D}" destId="{5D0EB0B6-A620-4F14-86B1-99E41DDD88FA}" srcOrd="1" destOrd="0" presId="urn:microsoft.com/office/officeart/2005/8/layout/radial5"/>
    <dgm:cxn modelId="{2743B7A7-F90A-41DA-A217-9D9DCC790BE6}" srcId="{21B54B8D-DBA0-49E3-9088-AEB6E9190130}" destId="{A9C7E713-8EB8-4F98-BB87-E83C93E1100E}" srcOrd="0" destOrd="0" parTransId="{EBBF32D3-1BCF-4C65-8F29-2217DF4045A7}" sibTransId="{32829FB8-295A-4CDD-A8AE-B873ED5A6403}"/>
    <dgm:cxn modelId="{C696CBC3-C6D7-46BC-A48E-8676DEFDDE81}" srcId="{A9C7E713-8EB8-4F98-BB87-E83C93E1100E}" destId="{48402824-1C83-4009-8B26-BFFC268DF97C}" srcOrd="4" destOrd="0" parTransId="{0617466C-9FBF-4B9D-8944-8E32D37CEE2B}" sibTransId="{EC70F15E-52E3-45C5-AC13-74F49424FA56}"/>
    <dgm:cxn modelId="{083D41C4-4B9B-46AB-B3CB-E7A13A5FC40A}" srcId="{A9C7E713-8EB8-4F98-BB87-E83C93E1100E}" destId="{62F07DF2-ED37-4BA1-B831-C54CBFC63F9A}" srcOrd="6" destOrd="0" parTransId="{5B0F2E37-970D-4A8A-84D9-C7B0AF289B80}" sibTransId="{9B53C56F-AABE-4597-9A6B-4DB6BB68FA66}"/>
    <dgm:cxn modelId="{158417D5-AB48-4582-B91E-A94B20E7448C}" type="presOf" srcId="{A9C7E713-8EB8-4F98-BB87-E83C93E1100E}" destId="{571E5565-1D2D-4D22-B744-0A6BE4581AEA}" srcOrd="0" destOrd="0" presId="urn:microsoft.com/office/officeart/2005/8/layout/radial5"/>
    <dgm:cxn modelId="{C4A57FD7-F166-4FEE-872D-A50DAC631EBE}" type="presOf" srcId="{0607F592-DB27-443F-8496-A0B3AE34377B}" destId="{F22C1558-4FA0-4238-AB15-00CC62AFCE24}" srcOrd="0" destOrd="0" presId="urn:microsoft.com/office/officeart/2005/8/layout/radial5"/>
    <dgm:cxn modelId="{48C55FE2-8C1F-4DE8-897E-6A513E3B234E}" type="presOf" srcId="{5B0F2E37-970D-4A8A-84D9-C7B0AF289B80}" destId="{DEF251E6-DC46-4311-BF37-6CAB25B3D6F1}" srcOrd="1" destOrd="0" presId="urn:microsoft.com/office/officeart/2005/8/layout/radial5"/>
    <dgm:cxn modelId="{5E42C4E5-7A5A-4EFD-BAFA-C2A8BB3E2C78}" type="presOf" srcId="{ADA91C2D-78A6-48B9-90F3-5CABC3382F6E}" destId="{399457AB-D077-4671-B525-87C96CE73386}" srcOrd="0" destOrd="0" presId="urn:microsoft.com/office/officeart/2005/8/layout/radial5"/>
    <dgm:cxn modelId="{0CEE76E7-41B8-4597-85B5-526A0EBA35B6}" type="presOf" srcId="{0617466C-9FBF-4B9D-8944-8E32D37CEE2B}" destId="{39E02E2C-D3EE-4848-ACD0-4933BF415CDA}" srcOrd="1" destOrd="0" presId="urn:microsoft.com/office/officeart/2005/8/layout/radial5"/>
    <dgm:cxn modelId="{22C5C3EB-70D5-4339-9B53-950571935AFF}" srcId="{A9C7E713-8EB8-4F98-BB87-E83C93E1100E}" destId="{ADA91C2D-78A6-48B9-90F3-5CABC3382F6E}" srcOrd="0" destOrd="0" parTransId="{1DD41F15-C43B-4050-B3BA-4163F76F495D}" sibTransId="{653F57A1-EBF4-4749-A9B0-4DEF0DA51043}"/>
    <dgm:cxn modelId="{046928FC-3014-4012-93BC-0040465E589F}" type="presOf" srcId="{DE800F3C-4406-4654-A340-52F620B9ED6D}" destId="{2C7BF041-6A5E-40A5-B7B3-184A074D0030}" srcOrd="0" destOrd="0" presId="urn:microsoft.com/office/officeart/2005/8/layout/radial5"/>
    <dgm:cxn modelId="{47F693FE-FB39-4CCC-A7D5-99D8941BEBF3}" srcId="{A9C7E713-8EB8-4F98-BB87-E83C93E1100E}" destId="{1BCAEE32-35D3-4134-9C7B-A771D1E171F3}" srcOrd="1" destOrd="0" parTransId="{DE800F3C-4406-4654-A340-52F620B9ED6D}" sibTransId="{B6A636E5-E9A4-4A8E-9C07-8F5C790F3D61}"/>
    <dgm:cxn modelId="{B57A8857-7D98-4173-91FB-2BCBB134CBE7}" type="presParOf" srcId="{90BB724F-499F-4B4E-B835-61DEAE67C343}" destId="{571E5565-1D2D-4D22-B744-0A6BE4581AEA}" srcOrd="0" destOrd="0" presId="urn:microsoft.com/office/officeart/2005/8/layout/radial5"/>
    <dgm:cxn modelId="{F3F98702-2878-435A-8F0F-3CBAD702F189}" type="presParOf" srcId="{90BB724F-499F-4B4E-B835-61DEAE67C343}" destId="{1B79E18F-1AFF-461C-9125-028FFA990E0B}" srcOrd="1" destOrd="0" presId="urn:microsoft.com/office/officeart/2005/8/layout/radial5"/>
    <dgm:cxn modelId="{F9C62F9B-B265-44BA-A0B2-8B584BC24D4B}" type="presParOf" srcId="{1B79E18F-1AFF-461C-9125-028FFA990E0B}" destId="{5D0EB0B6-A620-4F14-86B1-99E41DDD88FA}" srcOrd="0" destOrd="0" presId="urn:microsoft.com/office/officeart/2005/8/layout/radial5"/>
    <dgm:cxn modelId="{3E494DF8-5401-4DC0-A231-30756F15619A}" type="presParOf" srcId="{90BB724F-499F-4B4E-B835-61DEAE67C343}" destId="{399457AB-D077-4671-B525-87C96CE73386}" srcOrd="2" destOrd="0" presId="urn:microsoft.com/office/officeart/2005/8/layout/radial5"/>
    <dgm:cxn modelId="{D1FB7578-159D-44CF-BD9E-670C368E8821}" type="presParOf" srcId="{90BB724F-499F-4B4E-B835-61DEAE67C343}" destId="{2C7BF041-6A5E-40A5-B7B3-184A074D0030}" srcOrd="3" destOrd="0" presId="urn:microsoft.com/office/officeart/2005/8/layout/radial5"/>
    <dgm:cxn modelId="{E6A4F5B0-1FF5-4E88-887A-C53766D28900}" type="presParOf" srcId="{2C7BF041-6A5E-40A5-B7B3-184A074D0030}" destId="{9132046A-23D9-4B66-AD0C-867DFADCE155}" srcOrd="0" destOrd="0" presId="urn:microsoft.com/office/officeart/2005/8/layout/radial5"/>
    <dgm:cxn modelId="{2139278B-2E69-4B6A-B64B-32BAC707641E}" type="presParOf" srcId="{90BB724F-499F-4B4E-B835-61DEAE67C343}" destId="{F38126D3-E26E-49CA-B4C4-2F4CB1BED8F7}" srcOrd="4" destOrd="0" presId="urn:microsoft.com/office/officeart/2005/8/layout/radial5"/>
    <dgm:cxn modelId="{B6651168-3F9D-4185-B903-0C7833682391}" type="presParOf" srcId="{90BB724F-499F-4B4E-B835-61DEAE67C343}" destId="{0C51D09F-A6DA-466D-B84E-4CD0A832EA28}" srcOrd="5" destOrd="0" presId="urn:microsoft.com/office/officeart/2005/8/layout/radial5"/>
    <dgm:cxn modelId="{FAAC9ABC-D289-47C8-8A13-A10A43EC8939}" type="presParOf" srcId="{0C51D09F-A6DA-466D-B84E-4CD0A832EA28}" destId="{C7976FBA-F86F-49CF-9C66-03E76CC427E0}" srcOrd="0" destOrd="0" presId="urn:microsoft.com/office/officeart/2005/8/layout/radial5"/>
    <dgm:cxn modelId="{DE033343-58C1-44B9-9303-B0B7B697D5F3}" type="presParOf" srcId="{90BB724F-499F-4B4E-B835-61DEAE67C343}" destId="{C6F95CC6-E804-4096-B38F-F7FBD646E902}" srcOrd="6" destOrd="0" presId="urn:microsoft.com/office/officeart/2005/8/layout/radial5"/>
    <dgm:cxn modelId="{74F687DC-A8C1-4021-A1B9-F06126D09DEB}" type="presParOf" srcId="{90BB724F-499F-4B4E-B835-61DEAE67C343}" destId="{1AC9F706-3394-4CDD-B63D-F242AFCC1C93}" srcOrd="7" destOrd="0" presId="urn:microsoft.com/office/officeart/2005/8/layout/radial5"/>
    <dgm:cxn modelId="{624DC1F2-D66B-47F9-9CB0-FAB3D80236F3}" type="presParOf" srcId="{1AC9F706-3394-4CDD-B63D-F242AFCC1C93}" destId="{50BE6512-C8F7-4281-B10F-6E6386121096}" srcOrd="0" destOrd="0" presId="urn:microsoft.com/office/officeart/2005/8/layout/radial5"/>
    <dgm:cxn modelId="{4ED1EFE7-2656-438F-AF60-C2A4CCB686DC}" type="presParOf" srcId="{90BB724F-499F-4B4E-B835-61DEAE67C343}" destId="{F22C1558-4FA0-4238-AB15-00CC62AFCE24}" srcOrd="8" destOrd="0" presId="urn:microsoft.com/office/officeart/2005/8/layout/radial5"/>
    <dgm:cxn modelId="{6BE3207E-06EC-432F-A309-038F629964E2}" type="presParOf" srcId="{90BB724F-499F-4B4E-B835-61DEAE67C343}" destId="{6F4BF8FF-351C-41F4-970A-DE7FBD9F8276}" srcOrd="9" destOrd="0" presId="urn:microsoft.com/office/officeart/2005/8/layout/radial5"/>
    <dgm:cxn modelId="{5F948060-9B0D-4BCC-A867-C13D4F772748}" type="presParOf" srcId="{6F4BF8FF-351C-41F4-970A-DE7FBD9F8276}" destId="{39E02E2C-D3EE-4848-ACD0-4933BF415CDA}" srcOrd="0" destOrd="0" presId="urn:microsoft.com/office/officeart/2005/8/layout/radial5"/>
    <dgm:cxn modelId="{9D709957-65F5-46D8-A38E-6B73073FC919}" type="presParOf" srcId="{90BB724F-499F-4B4E-B835-61DEAE67C343}" destId="{E67D2636-52EE-499F-92A5-245C96844ED4}" srcOrd="10" destOrd="0" presId="urn:microsoft.com/office/officeart/2005/8/layout/radial5"/>
    <dgm:cxn modelId="{63508CB0-E272-4926-9F42-643AAB48B437}" type="presParOf" srcId="{90BB724F-499F-4B4E-B835-61DEAE67C343}" destId="{4D7DBD7A-96A8-4C47-B6D2-CB5B80839EFF}" srcOrd="11" destOrd="0" presId="urn:microsoft.com/office/officeart/2005/8/layout/radial5"/>
    <dgm:cxn modelId="{20603768-67D8-4960-BB91-610BE01F2603}" type="presParOf" srcId="{4D7DBD7A-96A8-4C47-B6D2-CB5B80839EFF}" destId="{A111E698-1CF0-497F-BA69-F03B5E2AEBF9}" srcOrd="0" destOrd="0" presId="urn:microsoft.com/office/officeart/2005/8/layout/radial5"/>
    <dgm:cxn modelId="{D58BC859-20DC-48EA-B948-78ABFAB1DAEC}" type="presParOf" srcId="{90BB724F-499F-4B4E-B835-61DEAE67C343}" destId="{EC3BD751-7711-4434-A5B7-97ADBA93CB85}" srcOrd="12" destOrd="0" presId="urn:microsoft.com/office/officeart/2005/8/layout/radial5"/>
    <dgm:cxn modelId="{9A83015B-FD7E-4013-AFEE-C4413EE904E1}" type="presParOf" srcId="{90BB724F-499F-4B4E-B835-61DEAE67C343}" destId="{0489E04B-C444-4DC1-A357-368C2F590502}" srcOrd="13" destOrd="0" presId="urn:microsoft.com/office/officeart/2005/8/layout/radial5"/>
    <dgm:cxn modelId="{1B4A90C4-D529-4258-89B1-BE3081965EE8}" type="presParOf" srcId="{0489E04B-C444-4DC1-A357-368C2F590502}" destId="{DEF251E6-DC46-4311-BF37-6CAB25B3D6F1}" srcOrd="0" destOrd="0" presId="urn:microsoft.com/office/officeart/2005/8/layout/radial5"/>
    <dgm:cxn modelId="{231003EB-DF40-40B9-B797-F8D152304541}" type="presParOf" srcId="{90BB724F-499F-4B4E-B835-61DEAE67C343}" destId="{796FB6D0-B21C-489A-B32A-9E94E3B9E3CB}" srcOrd="14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1E5565-1D2D-4D22-B744-0A6BE4581AEA}">
      <dsp:nvSpPr>
        <dsp:cNvPr id="0" name=""/>
        <dsp:cNvSpPr/>
      </dsp:nvSpPr>
      <dsp:spPr>
        <a:xfrm>
          <a:off x="1881494" y="1697746"/>
          <a:ext cx="1303810" cy="130381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Tipos de inventarios</a:t>
          </a:r>
        </a:p>
      </dsp:txBody>
      <dsp:txXfrm>
        <a:off x="2072433" y="1888685"/>
        <a:ext cx="921932" cy="921932"/>
      </dsp:txXfrm>
    </dsp:sp>
    <dsp:sp modelId="{1B79E18F-1AFF-461C-9125-028FFA990E0B}">
      <dsp:nvSpPr>
        <dsp:cNvPr id="0" name=""/>
        <dsp:cNvSpPr/>
      </dsp:nvSpPr>
      <dsp:spPr>
        <a:xfrm rot="16160827">
          <a:off x="2385000" y="1223425"/>
          <a:ext cx="276180" cy="44329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2400" kern="12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 rot="10800000">
        <a:off x="2426899" y="1353508"/>
        <a:ext cx="193326" cy="265977"/>
      </dsp:txXfrm>
    </dsp:sp>
    <dsp:sp modelId="{399457AB-D077-4671-B525-87C96CE73386}">
      <dsp:nvSpPr>
        <dsp:cNvPr id="0" name=""/>
        <dsp:cNvSpPr/>
      </dsp:nvSpPr>
      <dsp:spPr>
        <a:xfrm>
          <a:off x="1926633" y="3335"/>
          <a:ext cx="1173429" cy="1173429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Inicial </a:t>
          </a:r>
        </a:p>
      </dsp:txBody>
      <dsp:txXfrm>
        <a:off x="2098478" y="175180"/>
        <a:ext cx="829739" cy="829739"/>
      </dsp:txXfrm>
    </dsp:sp>
    <dsp:sp modelId="{2C7BF041-6A5E-40A5-B7B3-184A074D0030}">
      <dsp:nvSpPr>
        <dsp:cNvPr id="0" name=""/>
        <dsp:cNvSpPr/>
      </dsp:nvSpPr>
      <dsp:spPr>
        <a:xfrm rot="19261075">
          <a:off x="3096759" y="1563716"/>
          <a:ext cx="267843" cy="44329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1875044"/>
                <a:satOff val="-2813"/>
                <a:lumOff val="-45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875044"/>
                <a:satOff val="-2813"/>
                <a:lumOff val="-45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2400" kern="12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105705" y="1677649"/>
        <a:ext cx="187490" cy="265977"/>
      </dsp:txXfrm>
    </dsp:sp>
    <dsp:sp modelId="{F38126D3-E26E-49CA-B4C4-2F4CB1BED8F7}">
      <dsp:nvSpPr>
        <dsp:cNvPr id="0" name=""/>
        <dsp:cNvSpPr/>
      </dsp:nvSpPr>
      <dsp:spPr>
        <a:xfrm>
          <a:off x="3302358" y="665835"/>
          <a:ext cx="1173429" cy="1173429"/>
        </a:xfrm>
        <a:prstGeom prst="ellipse">
          <a:avLst/>
        </a:prstGeom>
        <a:gradFill rotWithShape="0">
          <a:gsLst>
            <a:gs pos="0">
              <a:schemeClr val="accent3">
                <a:hueOff val="1875044"/>
                <a:satOff val="-2813"/>
                <a:lumOff val="-45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875044"/>
                <a:satOff val="-2813"/>
                <a:lumOff val="-45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Final</a:t>
          </a:r>
        </a:p>
      </dsp:txBody>
      <dsp:txXfrm>
        <a:off x="3474203" y="837680"/>
        <a:ext cx="829739" cy="829739"/>
      </dsp:txXfrm>
    </dsp:sp>
    <dsp:sp modelId="{0C51D09F-A6DA-466D-B84E-4CD0A832EA28}">
      <dsp:nvSpPr>
        <dsp:cNvPr id="0" name=""/>
        <dsp:cNvSpPr/>
      </dsp:nvSpPr>
      <dsp:spPr>
        <a:xfrm rot="780238">
          <a:off x="3272666" y="2329418"/>
          <a:ext cx="265763" cy="44329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3750088"/>
                <a:satOff val="-5627"/>
                <a:lumOff val="-91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3750088"/>
                <a:satOff val="-5627"/>
                <a:lumOff val="-91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2400" kern="12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273688" y="2409107"/>
        <a:ext cx="186034" cy="265977"/>
      </dsp:txXfrm>
    </dsp:sp>
    <dsp:sp modelId="{C6F95CC6-E804-4096-B38F-F7FBD646E902}">
      <dsp:nvSpPr>
        <dsp:cNvPr id="0" name=""/>
        <dsp:cNvSpPr/>
      </dsp:nvSpPr>
      <dsp:spPr>
        <a:xfrm>
          <a:off x="3642120" y="2154482"/>
          <a:ext cx="1173429" cy="1173429"/>
        </a:xfrm>
        <a:prstGeom prst="ellipse">
          <a:avLst/>
        </a:prstGeom>
        <a:gradFill rotWithShape="0">
          <a:gsLst>
            <a:gs pos="0">
              <a:schemeClr val="accent3">
                <a:hueOff val="3750088"/>
                <a:satOff val="-5627"/>
                <a:lumOff val="-91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3750088"/>
                <a:satOff val="-5627"/>
                <a:lumOff val="-91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General</a:t>
          </a:r>
        </a:p>
      </dsp:txBody>
      <dsp:txXfrm>
        <a:off x="3813965" y="2326327"/>
        <a:ext cx="829739" cy="829739"/>
      </dsp:txXfrm>
    </dsp:sp>
    <dsp:sp modelId="{1AC9F706-3394-4CDD-B63D-F242AFCC1C93}">
      <dsp:nvSpPr>
        <dsp:cNvPr id="0" name=""/>
        <dsp:cNvSpPr/>
      </dsp:nvSpPr>
      <dsp:spPr>
        <a:xfrm rot="3857143">
          <a:off x="2787821" y="2943006"/>
          <a:ext cx="276124" cy="44329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2400" kern="12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811269" y="2994348"/>
        <a:ext cx="193287" cy="265977"/>
      </dsp:txXfrm>
    </dsp:sp>
    <dsp:sp modelId="{F22C1558-4FA0-4238-AB15-00CC62AFCE24}">
      <dsp:nvSpPr>
        <dsp:cNvPr id="0" name=""/>
        <dsp:cNvSpPr/>
      </dsp:nvSpPr>
      <dsp:spPr>
        <a:xfrm>
          <a:off x="2710151" y="3348290"/>
          <a:ext cx="1173429" cy="1173429"/>
        </a:xfrm>
        <a:prstGeom prst="ellipse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Selectivo</a:t>
          </a:r>
        </a:p>
      </dsp:txBody>
      <dsp:txXfrm>
        <a:off x="2881996" y="3520135"/>
        <a:ext cx="829739" cy="829739"/>
      </dsp:txXfrm>
    </dsp:sp>
    <dsp:sp modelId="{6F4BF8FF-351C-41F4-970A-DE7FBD9F8276}">
      <dsp:nvSpPr>
        <dsp:cNvPr id="0" name=""/>
        <dsp:cNvSpPr/>
      </dsp:nvSpPr>
      <dsp:spPr>
        <a:xfrm rot="6942857">
          <a:off x="2002852" y="2943006"/>
          <a:ext cx="276124" cy="44329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7500176"/>
                <a:satOff val="-11253"/>
                <a:lumOff val="-183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7500176"/>
                <a:satOff val="-11253"/>
                <a:lumOff val="-183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2400" kern="12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 rot="10800000">
        <a:off x="2062241" y="2994348"/>
        <a:ext cx="193287" cy="265977"/>
      </dsp:txXfrm>
    </dsp:sp>
    <dsp:sp modelId="{E67D2636-52EE-499F-92A5-245C96844ED4}">
      <dsp:nvSpPr>
        <dsp:cNvPr id="0" name=""/>
        <dsp:cNvSpPr/>
      </dsp:nvSpPr>
      <dsp:spPr>
        <a:xfrm>
          <a:off x="1183218" y="3348290"/>
          <a:ext cx="1173429" cy="1173429"/>
        </a:xfrm>
        <a:prstGeom prst="ellipse">
          <a:avLst/>
        </a:prstGeom>
        <a:gradFill rotWithShape="0">
          <a:gsLst>
            <a:gs pos="0">
              <a:schemeClr val="accent3">
                <a:hueOff val="7500176"/>
                <a:satOff val="-11253"/>
                <a:lumOff val="-183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7500176"/>
                <a:satOff val="-11253"/>
                <a:lumOff val="-183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Rotativo</a:t>
          </a:r>
        </a:p>
      </dsp:txBody>
      <dsp:txXfrm>
        <a:off x="1355063" y="3520135"/>
        <a:ext cx="829739" cy="829739"/>
      </dsp:txXfrm>
    </dsp:sp>
    <dsp:sp modelId="{4D7DBD7A-96A8-4C47-B6D2-CB5B80839EFF}">
      <dsp:nvSpPr>
        <dsp:cNvPr id="0" name=""/>
        <dsp:cNvSpPr/>
      </dsp:nvSpPr>
      <dsp:spPr>
        <a:xfrm rot="10028571">
          <a:off x="1513431" y="2329292"/>
          <a:ext cx="276124" cy="44329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9375220"/>
                <a:satOff val="-14067"/>
                <a:lumOff val="-228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9375220"/>
                <a:satOff val="-14067"/>
                <a:lumOff val="-228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2400" kern="12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 rot="10800000">
        <a:off x="1595230" y="2408735"/>
        <a:ext cx="193287" cy="265977"/>
      </dsp:txXfrm>
    </dsp:sp>
    <dsp:sp modelId="{EC3BD751-7711-4434-A5B7-97ADBA93CB85}">
      <dsp:nvSpPr>
        <dsp:cNvPr id="0" name=""/>
        <dsp:cNvSpPr/>
      </dsp:nvSpPr>
      <dsp:spPr>
        <a:xfrm>
          <a:off x="231192" y="2154486"/>
          <a:ext cx="1173429" cy="1173429"/>
        </a:xfrm>
        <a:prstGeom prst="ellipse">
          <a:avLst/>
        </a:prstGeom>
        <a:gradFill rotWithShape="0">
          <a:gsLst>
            <a:gs pos="0">
              <a:schemeClr val="accent3">
                <a:hueOff val="9375220"/>
                <a:satOff val="-14067"/>
                <a:lumOff val="-228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9375220"/>
                <a:satOff val="-14067"/>
                <a:lumOff val="-228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Permanentes</a:t>
          </a:r>
        </a:p>
      </dsp:txBody>
      <dsp:txXfrm>
        <a:off x="403037" y="2326331"/>
        <a:ext cx="829739" cy="829739"/>
      </dsp:txXfrm>
    </dsp:sp>
    <dsp:sp modelId="{0489E04B-C444-4DC1-A357-368C2F590502}">
      <dsp:nvSpPr>
        <dsp:cNvPr id="0" name=""/>
        <dsp:cNvSpPr/>
      </dsp:nvSpPr>
      <dsp:spPr>
        <a:xfrm rot="13090078">
          <a:off x="1673994" y="1564288"/>
          <a:ext cx="284452" cy="44329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2400" kern="1200">
            <a:solidFill>
              <a:schemeClr val="bg1">
                <a:lumMod val="75000"/>
                <a:lumOff val="2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 rot="10800000">
        <a:off x="1750208" y="1679314"/>
        <a:ext cx="199116" cy="265977"/>
      </dsp:txXfrm>
    </dsp:sp>
    <dsp:sp modelId="{796FB6D0-B21C-489A-B32A-9E94E3B9E3CB}">
      <dsp:nvSpPr>
        <dsp:cNvPr id="0" name=""/>
        <dsp:cNvSpPr/>
      </dsp:nvSpPr>
      <dsp:spPr>
        <a:xfrm>
          <a:off x="550921" y="665841"/>
          <a:ext cx="1173429" cy="1173429"/>
        </a:xfrm>
        <a:prstGeom prst="ellipse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Post-venta</a:t>
          </a:r>
        </a:p>
      </dsp:txBody>
      <dsp:txXfrm>
        <a:off x="722766" y="837686"/>
        <a:ext cx="829739" cy="8297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BB371A-FDEE-4402-8BA2-A334A4FD4541}" type="datetimeFigureOut">
              <a:rPr lang="es-CO" smtClean="0"/>
              <a:t>6/10/2023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EDAF0F-7F16-4133-9D5A-01610BF8A41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86352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6566B0-3E59-A84D-9AB2-DA05E602AD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88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0C24-9424-B24A-8613-79990C3AA492}" type="datetimeFigureOut">
              <a:rPr lang="es-ES" smtClean="0"/>
              <a:t>06/10/2023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57577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0C24-9424-B24A-8613-79990C3AA492}" type="datetimeFigureOut">
              <a:rPr lang="es-ES" smtClean="0"/>
              <a:t>06/10/2023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105722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74894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eño personalizado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6/10/2023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96976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77ACAF-E4FF-A844-9E41-091A7206A2B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279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6920DA-0831-5D43-AA82-7741662FB9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88730" b="81517"/>
          <a:stretch/>
        </p:blipFill>
        <p:spPr>
          <a:xfrm>
            <a:off x="8113486" y="0"/>
            <a:ext cx="1030514" cy="95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857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B3CFEF-4B3E-1E40-B352-B3A3909415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681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9422CC-C000-654E-9301-E5A5A99182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050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3B3542-21FA-CE4F-97EC-30221117B4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619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FC36C6-822B-4F4E-9443-296E49B7FD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917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0C24-9424-B24A-8613-79990C3AA492}" type="datetimeFigureOut">
              <a:rPr lang="es-ES" smtClean="0"/>
              <a:t>06/10/2023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4780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0C24-9424-B24A-8613-79990C3AA492}" type="datetimeFigureOut">
              <a:rPr lang="es-ES" smtClean="0"/>
              <a:t>06/10/2023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782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030C24-9424-B24A-8613-79990C3AA492}" type="datetimeFigureOut">
              <a:rPr lang="es-ES" smtClean="0"/>
              <a:t>06/10/2023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5850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F5DB922F-3B5F-0A8D-A363-32057C81F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B31FBA65-C181-7F21-9AA0-B19E6C0BD2AB}"/>
              </a:ext>
            </a:extLst>
          </p:cNvPr>
          <p:cNvSpPr txBox="1"/>
          <p:nvPr/>
        </p:nvSpPr>
        <p:spPr>
          <a:xfrm>
            <a:off x="1121953" y="1944429"/>
            <a:ext cx="69000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4800" b="1" dirty="0"/>
              <a:t>GESTIÓN DE INVENTARIOS</a:t>
            </a:r>
            <a:endParaRPr lang="es-CO" sz="4800" b="1" dirty="0"/>
          </a:p>
        </p:txBody>
      </p:sp>
    </p:spTree>
    <p:extLst>
      <p:ext uri="{BB962C8B-B14F-4D97-AF65-F5344CB8AC3E}">
        <p14:creationId xmlns:p14="http://schemas.microsoft.com/office/powerpoint/2010/main" val="1819869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309192A7-C5AE-38DF-94B7-C151F1A30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149"/>
            <a:ext cx="9144000" cy="5150649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9D24D303-4D34-8D6A-11F9-11A507128188}"/>
              </a:ext>
            </a:extLst>
          </p:cNvPr>
          <p:cNvSpPr txBox="1"/>
          <p:nvPr/>
        </p:nvSpPr>
        <p:spPr>
          <a:xfrm>
            <a:off x="797442" y="1490810"/>
            <a:ext cx="7336465" cy="2569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CO" sz="23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mbria" panose="02040503050406030204" pitchFamily="18" charset="0"/>
              </a:rPr>
              <a:t>Control de existencias o movimientos</a:t>
            </a:r>
            <a:r>
              <a:rPr lang="es-CO" sz="23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mbria" panose="02040503050406030204" pitchFamily="18" charset="0"/>
              </a:rPr>
              <a:t>: </a:t>
            </a:r>
          </a:p>
          <a:p>
            <a:pPr algn="just"/>
            <a:r>
              <a:rPr lang="es-CO" sz="23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mbria" panose="02040503050406030204" pitchFamily="18" charset="0"/>
              </a:rPr>
              <a:t>Tiene como objetivo comparar las existencias físicas con las que muestra el sistema de información basado en el movimiento de entradas y salidas. Este control se lleva a cabo mediante la realización de inventarios los cuales pueden ser de diferentes tipos, de acuerdo al volumen de la mercancía.</a:t>
            </a:r>
          </a:p>
        </p:txBody>
      </p:sp>
    </p:spTree>
    <p:extLst>
      <p:ext uri="{BB962C8B-B14F-4D97-AF65-F5344CB8AC3E}">
        <p14:creationId xmlns:p14="http://schemas.microsoft.com/office/powerpoint/2010/main" val="10078763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AD9D173-3CD2-19A2-CECE-F19E0F48E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6" y="-2627"/>
            <a:ext cx="9139334" cy="5146127"/>
          </a:xfrm>
          <a:prstGeom prst="rect">
            <a:avLst/>
          </a:prstGeom>
        </p:spPr>
      </p:pic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E1CCCA6E-9C9A-8E9E-A347-8BA13421F9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69777742"/>
              </p:ext>
            </p:extLst>
          </p:nvPr>
        </p:nvGraphicFramePr>
        <p:xfrm>
          <a:off x="2280298" y="309227"/>
          <a:ext cx="5066799" cy="45250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009409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BBBA8B2-4C39-4B86-E58C-906248B75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6" y="-2627"/>
            <a:ext cx="9139334" cy="5146127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5E9F645F-D3D2-44BA-EF90-1F4D013BB692}"/>
              </a:ext>
            </a:extLst>
          </p:cNvPr>
          <p:cNvSpPr txBox="1"/>
          <p:nvPr/>
        </p:nvSpPr>
        <p:spPr>
          <a:xfrm>
            <a:off x="233915" y="172422"/>
            <a:ext cx="523122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b="1" i="0" u="none" strike="noStrike" baseline="0" dirty="0">
                <a:solidFill>
                  <a:srgbClr val="38AA00"/>
                </a:solidFill>
              </a:rPr>
              <a:t>INVENTARIO PERMANENTE: </a:t>
            </a:r>
            <a:r>
              <a:rPr lang="es-MX" sz="2400" b="0" i="0" u="none" strike="noStrike" baseline="0" dirty="0">
                <a:solidFill>
                  <a:srgbClr val="38AA00"/>
                </a:solidFill>
              </a:rPr>
              <a:t> </a:t>
            </a:r>
            <a:r>
              <a:rPr lang="es-MX" sz="2400" b="0" i="0" u="none" strike="noStrike" baseline="0" dirty="0"/>
              <a:t>Seguimiento continuo del movimiento de un producto (entradas y salidas), ya sea por su alto costo u otra característica importante.</a:t>
            </a:r>
          </a:p>
          <a:p>
            <a:pPr algn="just"/>
            <a:r>
              <a:rPr lang="es-MX" sz="2400" dirty="0"/>
              <a:t>Se</a:t>
            </a:r>
            <a:r>
              <a:rPr lang="es-MX" sz="2400" b="0" i="0" u="none" strike="noStrike" baseline="0" dirty="0"/>
              <a:t> basa en las tecnologías de la información como lectura por scanner o tecnología de Radiofrecuencia(RFID).</a:t>
            </a:r>
          </a:p>
          <a:p>
            <a:pPr algn="just"/>
            <a:endParaRPr lang="es-MX" sz="2400" dirty="0"/>
          </a:p>
          <a:p>
            <a:pPr algn="just"/>
            <a:r>
              <a:rPr lang="es-MX" sz="2400" b="0" i="0" u="none" strike="noStrike" baseline="0" dirty="0">
                <a:solidFill>
                  <a:srgbClr val="38AA00"/>
                </a:solidFill>
              </a:rPr>
              <a:t> </a:t>
            </a:r>
            <a:r>
              <a:rPr lang="es-MX" sz="2400" b="1" dirty="0">
                <a:solidFill>
                  <a:srgbClr val="38AA00"/>
                </a:solidFill>
              </a:rPr>
              <a:t>E</a:t>
            </a:r>
            <a:r>
              <a:rPr lang="es-MX" sz="2400" b="1" i="0" u="none" strike="noStrike" baseline="0" dirty="0">
                <a:solidFill>
                  <a:srgbClr val="38AA00"/>
                </a:solidFill>
              </a:rPr>
              <a:t>jemplo:</a:t>
            </a:r>
            <a:r>
              <a:rPr lang="es-MX" sz="2400" b="0" i="0" u="none" strike="noStrike" baseline="0" dirty="0">
                <a:solidFill>
                  <a:srgbClr val="38AA00"/>
                </a:solidFill>
              </a:rPr>
              <a:t> </a:t>
            </a:r>
            <a:r>
              <a:rPr lang="es-MX" sz="2400" b="0" i="0" u="none" strike="noStrike" baseline="0" dirty="0"/>
              <a:t>en </a:t>
            </a:r>
            <a:r>
              <a:rPr lang="es-MX" sz="2400" dirty="0"/>
              <a:t>el sector </a:t>
            </a:r>
            <a:r>
              <a:rPr lang="es-MX" sz="2400" b="0" i="0" u="none" strike="noStrike" baseline="0" dirty="0"/>
              <a:t>farmacéutico se realiza seguimiento continuo a los </a:t>
            </a:r>
            <a:r>
              <a:rPr lang="es-MX" sz="2400" b="1" i="0" u="none" strike="noStrike" baseline="0" dirty="0"/>
              <a:t>medicamentos de control </a:t>
            </a:r>
            <a:r>
              <a:rPr lang="es-MX" sz="2400" b="0" i="0" u="none" strike="noStrike" baseline="0" dirty="0"/>
              <a:t>especial y </a:t>
            </a:r>
            <a:r>
              <a:rPr lang="es-CO" sz="2400" b="1" i="0" u="none" strike="noStrike" baseline="0" dirty="0"/>
              <a:t>medicamentos de alto costo.</a:t>
            </a:r>
            <a:endParaRPr lang="es-CO" sz="240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D62B20D5-4452-B39A-6D01-7D9CE32B2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6139" y="1073889"/>
            <a:ext cx="3265714" cy="2817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404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142ACB8-4B46-99B5-F804-78076D3F2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6" y="-2627"/>
            <a:ext cx="9139334" cy="5146127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C1D476B0-D6B7-99FF-44D2-612D7ED99496}"/>
              </a:ext>
            </a:extLst>
          </p:cNvPr>
          <p:cNvSpPr txBox="1"/>
          <p:nvPr/>
        </p:nvSpPr>
        <p:spPr>
          <a:xfrm>
            <a:off x="223283" y="202019"/>
            <a:ext cx="449757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MX" sz="2400" b="1" i="0" u="none" strike="noStrike" baseline="0" dirty="0">
                <a:solidFill>
                  <a:srgbClr val="38AA00"/>
                </a:solidFill>
              </a:rPr>
              <a:t>INVENTARIO PERIÓDICO:</a:t>
            </a:r>
          </a:p>
          <a:p>
            <a:pPr algn="just"/>
            <a:r>
              <a:rPr lang="es-MX" sz="2400" dirty="0"/>
              <a:t>A</a:t>
            </a:r>
            <a:r>
              <a:rPr lang="es-MX" sz="2400" b="0" i="0" u="none" strike="noStrike" baseline="0" dirty="0"/>
              <a:t>uditorías del inventario regulares y al azar para actualizar la información de seguimiento del inventario. </a:t>
            </a:r>
          </a:p>
          <a:p>
            <a:pPr algn="just"/>
            <a:r>
              <a:rPr lang="es-MX" sz="2400" b="0" i="0" u="none" strike="noStrike" baseline="0" dirty="0"/>
              <a:t>Contar físicamente el inventario del almacén, comparando el inventario manualmente contra el recibo y los datos de ventas </a:t>
            </a:r>
            <a:r>
              <a:rPr lang="es-CO" sz="2400" b="0" i="0" u="none" strike="noStrike" baseline="0" dirty="0"/>
              <a:t>y de compras para determinar si existe alguna diferencia.</a:t>
            </a:r>
            <a:endParaRPr lang="es-CO" sz="240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AA88C4C3-2E9C-00DD-7A46-90A17B4C2D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7302" y="758899"/>
            <a:ext cx="3380394" cy="362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240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9CE78528-7BDB-053D-0E03-158CD97DEA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6" y="-2627"/>
            <a:ext cx="9139334" cy="5146127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0BDD5164-20BC-EE81-A92C-EF72E24A25FE}"/>
              </a:ext>
            </a:extLst>
          </p:cNvPr>
          <p:cNvSpPr txBox="1"/>
          <p:nvPr/>
        </p:nvSpPr>
        <p:spPr>
          <a:xfrm>
            <a:off x="329610" y="494258"/>
            <a:ext cx="520995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MX" sz="2400" b="1" i="0" u="none" strike="noStrike" baseline="0" dirty="0">
                <a:solidFill>
                  <a:srgbClr val="38AA00"/>
                </a:solidFill>
                <a:latin typeface="Calibri,Bold"/>
              </a:rPr>
              <a:t>INVENTARIO GENERAL</a:t>
            </a:r>
            <a:r>
              <a:rPr lang="es-MX" sz="2400" b="0" i="0" u="none" strike="noStrike" baseline="0" dirty="0">
                <a:solidFill>
                  <a:srgbClr val="38AA00"/>
                </a:solidFill>
                <a:latin typeface="Calibri" panose="020F0502020204030204" pitchFamily="34" charset="0"/>
              </a:rPr>
              <a:t>: </a:t>
            </a:r>
          </a:p>
          <a:p>
            <a:pPr algn="l"/>
            <a:r>
              <a:rPr lang="es-MX" sz="2400" dirty="0">
                <a:latin typeface="Calibri" panose="020F0502020204030204" pitchFamily="34" charset="0"/>
              </a:rPr>
              <a:t>S</a:t>
            </a:r>
            <a:r>
              <a:rPr lang="es-MX" sz="2400" b="0" i="0" u="none" strike="noStrike" baseline="0" dirty="0">
                <a:latin typeface="Calibri" panose="020F0502020204030204" pitchFamily="34" charset="0"/>
              </a:rPr>
              <a:t>e realiza un conteo físico y general de todos los productos y bienes </a:t>
            </a:r>
            <a:r>
              <a:rPr lang="es-CO" sz="2400" b="0" i="0" u="none" strike="noStrike" baseline="0" dirty="0">
                <a:latin typeface="Calibri" panose="020F0502020204030204" pitchFamily="34" charset="0"/>
              </a:rPr>
              <a:t>para determinar el estado real de existencias, para </a:t>
            </a:r>
            <a:r>
              <a:rPr lang="es-MX" sz="2400" b="0" i="0" u="none" strike="noStrike" baseline="0" dirty="0">
                <a:latin typeface="Calibri" panose="020F0502020204030204" pitchFamily="34" charset="0"/>
              </a:rPr>
              <a:t>cerrar un periodo contable. Por lo general se hace cada 6 a 12 meses. </a:t>
            </a:r>
          </a:p>
          <a:p>
            <a:pPr algn="l"/>
            <a:r>
              <a:rPr lang="es-MX" sz="2400" b="0" i="0" u="none" strike="noStrike" baseline="0" dirty="0">
                <a:latin typeface="Calibri" panose="020F0502020204030204" pitchFamily="34" charset="0"/>
              </a:rPr>
              <a:t>Su objetivo es proporcionar la información necesaria para realizar el cierre contable del año, estado de cuentas y resultados, activos fijos,</a:t>
            </a:r>
          </a:p>
          <a:p>
            <a:pPr algn="l"/>
            <a:r>
              <a:rPr lang="es-MX" sz="2400" b="0" i="0" u="none" strike="noStrike" baseline="0" dirty="0">
                <a:latin typeface="Calibri" panose="020F0502020204030204" pitchFamily="34" charset="0"/>
              </a:rPr>
              <a:t>corrientes y pasivos (Balance General).</a:t>
            </a:r>
            <a:endParaRPr lang="es-CO" sz="240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BD3F2651-E1B6-470B-3B28-FD56C49AA0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7413" y="1115089"/>
            <a:ext cx="3152671" cy="291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7193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07A76E94-F838-7BCB-6903-EAB38416A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6" y="-2627"/>
            <a:ext cx="9139334" cy="5146127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811111F2-18D8-79EB-E790-35D858243066}"/>
              </a:ext>
            </a:extLst>
          </p:cNvPr>
          <p:cNvSpPr txBox="1"/>
          <p:nvPr/>
        </p:nvSpPr>
        <p:spPr>
          <a:xfrm>
            <a:off x="928893" y="382932"/>
            <a:ext cx="40619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600" b="1" dirty="0">
                <a:solidFill>
                  <a:srgbClr val="38AA00"/>
                </a:solidFill>
              </a:rPr>
              <a:t>GESTIÓN DE </a:t>
            </a:r>
            <a:r>
              <a:rPr lang="es-MX" sz="3600" b="1" i="1" dirty="0">
                <a:solidFill>
                  <a:srgbClr val="38AA00"/>
                </a:solidFill>
              </a:rPr>
              <a:t>STOCKS</a:t>
            </a:r>
            <a:endParaRPr lang="es-CO" sz="3600" b="1" i="1" dirty="0">
              <a:solidFill>
                <a:srgbClr val="38AA00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8030024-6F27-430F-201C-75F79A84418F}"/>
              </a:ext>
            </a:extLst>
          </p:cNvPr>
          <p:cNvSpPr txBox="1"/>
          <p:nvPr/>
        </p:nvSpPr>
        <p:spPr>
          <a:xfrm>
            <a:off x="1357921" y="1545042"/>
            <a:ext cx="52585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/>
              <a:t>Para una buena gestión logística de </a:t>
            </a:r>
            <a:r>
              <a:rPr lang="es-MX" sz="2800" i="1" dirty="0"/>
              <a:t>stocks</a:t>
            </a:r>
            <a:r>
              <a:rPr lang="es-MX" sz="2800" dirty="0"/>
              <a:t> hay que controlar:</a:t>
            </a:r>
            <a:endParaRPr lang="es-CO" sz="2800" dirty="0"/>
          </a:p>
        </p:txBody>
      </p:sp>
      <p:sp>
        <p:nvSpPr>
          <p:cNvPr id="12" name="Flecha: hacia arriba 11">
            <a:extLst>
              <a:ext uri="{FF2B5EF4-FFF2-40B4-BE49-F238E27FC236}">
                <a16:creationId xmlns:a16="http://schemas.microsoft.com/office/drawing/2014/main" id="{C918E872-9566-DFAE-A93F-A1897EED274D}"/>
              </a:ext>
            </a:extLst>
          </p:cNvPr>
          <p:cNvSpPr/>
          <p:nvPr/>
        </p:nvSpPr>
        <p:spPr>
          <a:xfrm>
            <a:off x="6953693" y="875782"/>
            <a:ext cx="701749" cy="2433223"/>
          </a:xfrm>
          <a:prstGeom prst="up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ENTRADAS</a:t>
            </a:r>
            <a:endParaRPr lang="es-CO" dirty="0"/>
          </a:p>
        </p:txBody>
      </p:sp>
      <p:sp>
        <p:nvSpPr>
          <p:cNvPr id="13" name="Flecha: hacia abajo 12">
            <a:extLst>
              <a:ext uri="{FF2B5EF4-FFF2-40B4-BE49-F238E27FC236}">
                <a16:creationId xmlns:a16="http://schemas.microsoft.com/office/drawing/2014/main" id="{16FA8AC2-588C-E783-BDA9-D71F535F1606}"/>
              </a:ext>
            </a:extLst>
          </p:cNvPr>
          <p:cNvSpPr/>
          <p:nvPr/>
        </p:nvSpPr>
        <p:spPr>
          <a:xfrm>
            <a:off x="8014977" y="875782"/>
            <a:ext cx="792530" cy="2749920"/>
          </a:xfrm>
          <a:prstGeom prst="down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SAL</a:t>
            </a:r>
          </a:p>
          <a:p>
            <a:pPr algn="ctr"/>
            <a:r>
              <a:rPr lang="es-MX" dirty="0"/>
              <a:t>I</a:t>
            </a:r>
          </a:p>
          <a:p>
            <a:pPr algn="ctr"/>
            <a:r>
              <a:rPr lang="es-MX" dirty="0"/>
              <a:t>DAS</a:t>
            </a:r>
            <a:endParaRPr lang="es-CO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9F80BF4-5978-903B-71DC-26489DE87A78}"/>
              </a:ext>
            </a:extLst>
          </p:cNvPr>
          <p:cNvSpPr txBox="1"/>
          <p:nvPr/>
        </p:nvSpPr>
        <p:spPr>
          <a:xfrm>
            <a:off x="570926" y="3014928"/>
            <a:ext cx="63827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/>
              <a:t>Este control de flujo de información permitirá: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2400" dirty="0"/>
              <a:t>Elaborar pedidos.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2400" dirty="0"/>
              <a:t>Analizar la utilización de medicamentos.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2400" dirty="0"/>
              <a:t>Asignar costos por área, servicio o unidad.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2400" dirty="0"/>
              <a:t>Elaborar informes rigurosos.</a:t>
            </a:r>
            <a:endParaRPr lang="es-CO" sz="2400" dirty="0"/>
          </a:p>
        </p:txBody>
      </p:sp>
    </p:spTree>
    <p:extLst>
      <p:ext uri="{BB962C8B-B14F-4D97-AF65-F5344CB8AC3E}">
        <p14:creationId xmlns:p14="http://schemas.microsoft.com/office/powerpoint/2010/main" val="33312121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>
            <a:extLst>
              <a:ext uri="{FF2B5EF4-FFF2-40B4-BE49-F238E27FC236}">
                <a16:creationId xmlns:a16="http://schemas.microsoft.com/office/drawing/2014/main" id="{2B9A0275-A7D1-7FB5-0578-FC7C418113B0}"/>
              </a:ext>
            </a:extLst>
          </p:cNvPr>
          <p:cNvSpPr txBox="1"/>
          <p:nvPr/>
        </p:nvSpPr>
        <p:spPr>
          <a:xfrm>
            <a:off x="738040" y="271430"/>
            <a:ext cx="69053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bg1"/>
                </a:solidFill>
              </a:rPr>
              <a:t>TÉCNICAS PARA LA GESTIÓN DE </a:t>
            </a:r>
            <a:r>
              <a:rPr lang="es-MX" sz="3200" b="1" i="1" dirty="0">
                <a:solidFill>
                  <a:schemeClr val="bg1"/>
                </a:solidFill>
              </a:rPr>
              <a:t>STOCKS</a:t>
            </a:r>
            <a:endParaRPr lang="es-CO" sz="3200" b="1" i="1" dirty="0">
              <a:solidFill>
                <a:schemeClr val="bg1"/>
              </a:solidFill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3B0C063-5361-0E58-9AAE-5FABAAFAE9A2}"/>
              </a:ext>
            </a:extLst>
          </p:cNvPr>
          <p:cNvSpPr txBox="1"/>
          <p:nvPr/>
        </p:nvSpPr>
        <p:spPr>
          <a:xfrm>
            <a:off x="568137" y="1604584"/>
            <a:ext cx="7727564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AutoNum type="arabicPeriod"/>
            </a:pPr>
            <a:r>
              <a:rPr lang="es-MX" sz="2400" dirty="0"/>
              <a:t>Utilización de tecnologías para la automatización de los pedidos: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2400" dirty="0"/>
              <a:t>La organización del servicio de farmacia no depende de la llegada del pedido.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2400" dirty="0"/>
              <a:t>No depende de la llegada del pedido en el papel.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2400" dirty="0"/>
              <a:t>No se produce desplazamiento de personal.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2400" dirty="0"/>
              <a:t>Disminuyen los errores de transcripción.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4021281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>
            <a:extLst>
              <a:ext uri="{FF2B5EF4-FFF2-40B4-BE49-F238E27FC236}">
                <a16:creationId xmlns:a16="http://schemas.microsoft.com/office/drawing/2014/main" id="{2B9A0275-A7D1-7FB5-0578-FC7C418113B0}"/>
              </a:ext>
            </a:extLst>
          </p:cNvPr>
          <p:cNvSpPr txBox="1"/>
          <p:nvPr/>
        </p:nvSpPr>
        <p:spPr>
          <a:xfrm>
            <a:off x="738040" y="271430"/>
            <a:ext cx="69053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bg1"/>
                </a:solidFill>
              </a:rPr>
              <a:t>TÉCNICAS PARA LA GESTIÓN DE </a:t>
            </a:r>
            <a:r>
              <a:rPr lang="es-MX" sz="3200" b="1" i="1" dirty="0">
                <a:solidFill>
                  <a:schemeClr val="bg1"/>
                </a:solidFill>
              </a:rPr>
              <a:t>STOCKS</a:t>
            </a:r>
            <a:endParaRPr lang="es-CO" sz="3200" b="1" i="1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F8857A5-17A6-A84F-83CB-12343695A635}"/>
              </a:ext>
            </a:extLst>
          </p:cNvPr>
          <p:cNvSpPr txBox="1"/>
          <p:nvPr/>
        </p:nvSpPr>
        <p:spPr>
          <a:xfrm>
            <a:off x="524895" y="2963176"/>
            <a:ext cx="84318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/>
              <a:t>3. Utilizar sistemas automatizados de clasificación, almacenaje y dispensación como el KARDEX. </a:t>
            </a:r>
            <a:endParaRPr lang="es-CO" sz="2400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7959888-31A2-A264-63B0-B7F3F7B407BC}"/>
              </a:ext>
            </a:extLst>
          </p:cNvPr>
          <p:cNvSpPr txBox="1"/>
          <p:nvPr/>
        </p:nvSpPr>
        <p:spPr>
          <a:xfrm>
            <a:off x="524895" y="4033075"/>
            <a:ext cx="7606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/>
              <a:t>4. Realizar clasificación ABC de los medicamentos.</a:t>
            </a:r>
            <a:endParaRPr lang="es-CO" sz="2400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9AEC9B3-1051-4767-A643-C3CE4F1B0457}"/>
              </a:ext>
            </a:extLst>
          </p:cNvPr>
          <p:cNvSpPr txBox="1"/>
          <p:nvPr/>
        </p:nvSpPr>
        <p:spPr>
          <a:xfrm>
            <a:off x="524895" y="1163642"/>
            <a:ext cx="78148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/>
              <a:t>2. Controles periódicos de inventario: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400" dirty="0"/>
              <a:t>Inventario Permanente o diario.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400" dirty="0"/>
              <a:t>Inventario General cada 6 o 12 meses.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400" dirty="0"/>
              <a:t>Inventario periódico, regular y al azar: cada 3 meses</a:t>
            </a:r>
            <a:r>
              <a:rPr lang="es-MX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162897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A28ED89-CF93-4B76-B8B5-8F0E56CE0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596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999A0D6-5D4E-067F-1AC8-4E0BE7527F4F}"/>
              </a:ext>
            </a:extLst>
          </p:cNvPr>
          <p:cNvSpPr txBox="1"/>
          <p:nvPr/>
        </p:nvSpPr>
        <p:spPr>
          <a:xfrm>
            <a:off x="0" y="1098753"/>
            <a:ext cx="902704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dirty="0"/>
              <a:t> Se define inventario como: “Conjunto de mercancías o artículos que tiene la empresa para comerciar con aquellos, permitiendo la compra y venta o la fabricación primero antes de venderlos, en un periodo económico determinado”. </a:t>
            </a:r>
          </a:p>
          <a:p>
            <a:pPr algn="just"/>
            <a:endParaRPr lang="es-MX" dirty="0"/>
          </a:p>
          <a:p>
            <a:pPr algn="just"/>
            <a:r>
              <a:rPr lang="es-MX" dirty="0"/>
              <a:t>En un servicio farmacéutico – Farmacia o Droguería, el inventario se compone de todos y cada uno de los productos farmacéuticos para la dispensación y / o distribución:</a:t>
            </a:r>
          </a:p>
          <a:p>
            <a:pPr algn="just"/>
            <a:endParaRPr lang="es-MX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Medicamentos esenciales.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Medicamentos de control especial.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Medicamentos de alto costo.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Medicamentos en cadena de frío.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Productos cosméticos, de aseo personal y belleza.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Fitoterapéuticos (productos medicinales empacados y etiquetados, cuyas sustancias activas provienen de plantas medicinales).</a:t>
            </a:r>
          </a:p>
          <a:p>
            <a:endParaRPr lang="es-CO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9DEABD3-7D3E-B6DD-D4ED-09B8685C646A}"/>
              </a:ext>
            </a:extLst>
          </p:cNvPr>
          <p:cNvSpPr txBox="1"/>
          <p:nvPr/>
        </p:nvSpPr>
        <p:spPr>
          <a:xfrm>
            <a:off x="2712314" y="0"/>
            <a:ext cx="33791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4800" b="1" dirty="0">
                <a:solidFill>
                  <a:schemeClr val="bg1"/>
                </a:solidFill>
              </a:rPr>
              <a:t>INVENTARIO</a:t>
            </a:r>
            <a:endParaRPr lang="es-CO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8665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F9DEABD3-7D3E-B6DD-D4ED-09B8685C646A}"/>
              </a:ext>
            </a:extLst>
          </p:cNvPr>
          <p:cNvSpPr txBox="1"/>
          <p:nvPr/>
        </p:nvSpPr>
        <p:spPr>
          <a:xfrm>
            <a:off x="2712314" y="0"/>
            <a:ext cx="33791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4800" b="1" dirty="0">
                <a:solidFill>
                  <a:schemeClr val="bg1"/>
                </a:solidFill>
              </a:rPr>
              <a:t>INVENTARIO</a:t>
            </a:r>
            <a:endParaRPr lang="es-CO" sz="4800" b="1" dirty="0">
              <a:solidFill>
                <a:schemeClr val="bg1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39AA6EE-9C4B-1529-8E85-103ECD151A22}"/>
              </a:ext>
            </a:extLst>
          </p:cNvPr>
          <p:cNvSpPr txBox="1"/>
          <p:nvPr/>
        </p:nvSpPr>
        <p:spPr>
          <a:xfrm>
            <a:off x="164804" y="1173182"/>
            <a:ext cx="8814391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dirty="0"/>
              <a:t>Los </a:t>
            </a:r>
            <a:r>
              <a:rPr lang="es-MX" b="1" dirty="0">
                <a:solidFill>
                  <a:srgbClr val="38AA00"/>
                </a:solidFill>
              </a:rPr>
              <a:t>Inventarios</a:t>
            </a:r>
            <a:r>
              <a:rPr lang="es-MX" dirty="0">
                <a:solidFill>
                  <a:srgbClr val="38AA00"/>
                </a:solidFill>
              </a:rPr>
              <a:t> </a:t>
            </a:r>
            <a:r>
              <a:rPr lang="es-MX" dirty="0"/>
              <a:t>son bienes tangibles que se tienen para la venta en el curso ordinario del negocio o para ser consumidos en la producción de bienes o servicios para su posterior comercialización: </a:t>
            </a:r>
          </a:p>
          <a:p>
            <a:endParaRPr lang="es-MX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Materias primas.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Productos en proceso y productos terminados.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Empaques y envases.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Los inventarios en tránsito o medicamentos en cuarentena.</a:t>
            </a:r>
          </a:p>
          <a:p>
            <a:endParaRPr lang="es-MX" dirty="0"/>
          </a:p>
          <a:p>
            <a:pPr algn="just"/>
            <a:r>
              <a:rPr lang="es-MX" dirty="0"/>
              <a:t>Para fines contables, el inventario de una empresa hace parte del  </a:t>
            </a:r>
            <a:r>
              <a:rPr lang="es-MX" b="1" dirty="0">
                <a:solidFill>
                  <a:srgbClr val="38AA00"/>
                </a:solidFill>
              </a:rPr>
              <a:t>ACTIVO CORRIENTE o CIRCULANTE</a:t>
            </a:r>
            <a:r>
              <a:rPr lang="es-MX" dirty="0"/>
              <a:t>, lo cual significa el efectivo y otros activos o recursos comúnmente identificados como aquellos que se espera razonablemente realizar, vender o consumir durante el ciclo normal de operación de la empresa.</a:t>
            </a:r>
          </a:p>
        </p:txBody>
      </p:sp>
    </p:spTree>
    <p:extLst>
      <p:ext uri="{BB962C8B-B14F-4D97-AF65-F5344CB8AC3E}">
        <p14:creationId xmlns:p14="http://schemas.microsoft.com/office/powerpoint/2010/main" val="3925822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13D2A25-1844-A3B5-1AE1-8D7E71636FE9}"/>
              </a:ext>
            </a:extLst>
          </p:cNvPr>
          <p:cNvSpPr txBox="1"/>
          <p:nvPr/>
        </p:nvSpPr>
        <p:spPr>
          <a:xfrm>
            <a:off x="64001" y="1528050"/>
            <a:ext cx="4571794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24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Según la Real Academia Española, </a:t>
            </a:r>
            <a:r>
              <a:rPr lang="es-MX" sz="2400" b="1" i="1" dirty="0">
                <a:solidFill>
                  <a:srgbClr val="38AA00"/>
                </a:solidFill>
                <a:effectLst/>
                <a:latin typeface="arial" panose="020B0604020202020204" pitchFamily="34" charset="0"/>
              </a:rPr>
              <a:t>stock</a:t>
            </a:r>
            <a:r>
              <a:rPr lang="es-MX" sz="24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es el término anglosajón equivalente a </a:t>
            </a:r>
            <a:r>
              <a:rPr lang="es-MX" sz="2400" b="0" i="0" dirty="0">
                <a:solidFill>
                  <a:srgbClr val="38AA00"/>
                </a:solidFill>
                <a:effectLst/>
                <a:latin typeface="arial" panose="020B0604020202020204" pitchFamily="34" charset="0"/>
              </a:rPr>
              <a:t>existencias</a:t>
            </a:r>
            <a:r>
              <a:rPr lang="es-MX" sz="24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, que hace referencia a las “mercancías” que tiene una empresa “destinadas a la venta” y que están “guardadas en un </a:t>
            </a:r>
            <a:r>
              <a:rPr lang="es-MX" sz="240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almacén”. </a:t>
            </a:r>
            <a:endParaRPr lang="es-CO" sz="24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1258F19-ABA7-F02E-0530-CD9C13A0FD23}"/>
              </a:ext>
            </a:extLst>
          </p:cNvPr>
          <p:cNvSpPr txBox="1"/>
          <p:nvPr/>
        </p:nvSpPr>
        <p:spPr>
          <a:xfrm>
            <a:off x="3253563" y="172376"/>
            <a:ext cx="14245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600" b="1" i="1" dirty="0">
                <a:solidFill>
                  <a:schemeClr val="bg1"/>
                </a:solidFill>
              </a:rPr>
              <a:t>STOCK</a:t>
            </a:r>
            <a:endParaRPr lang="es-CO" sz="3600" b="1" i="1" dirty="0">
              <a:solidFill>
                <a:schemeClr val="bg1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19410D5-4DE2-CCF9-E6B9-734634679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8120" y="1403498"/>
            <a:ext cx="4115005" cy="3296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203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7703F938-F1BE-1581-2081-D00C3B974BF0}"/>
              </a:ext>
            </a:extLst>
          </p:cNvPr>
          <p:cNvSpPr txBox="1"/>
          <p:nvPr/>
        </p:nvSpPr>
        <p:spPr>
          <a:xfrm>
            <a:off x="2813016" y="175629"/>
            <a:ext cx="32696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600" b="1" dirty="0">
                <a:solidFill>
                  <a:schemeClr val="bg1"/>
                </a:solidFill>
              </a:rPr>
              <a:t>NIVEL DE </a:t>
            </a:r>
            <a:r>
              <a:rPr lang="es-MX" sz="3600" b="1" i="1" dirty="0">
                <a:solidFill>
                  <a:schemeClr val="bg1"/>
                </a:solidFill>
              </a:rPr>
              <a:t>STOCK</a:t>
            </a:r>
            <a:endParaRPr lang="es-CO" sz="3600" b="1" i="1" dirty="0">
              <a:solidFill>
                <a:schemeClr val="bg1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5A2A3FB-0E77-CABB-3F2C-707BA4C52AD3}"/>
              </a:ext>
            </a:extLst>
          </p:cNvPr>
          <p:cNvSpPr txBox="1"/>
          <p:nvPr/>
        </p:nvSpPr>
        <p:spPr>
          <a:xfrm>
            <a:off x="217134" y="4229235"/>
            <a:ext cx="87097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400" dirty="0"/>
              <a:t>Cantidad de un producto farmacéutico (EXISTENCIAS) que se encuentra almacenado en un momento dado.</a:t>
            </a:r>
            <a:endParaRPr lang="es-CO" sz="2400" dirty="0"/>
          </a:p>
        </p:txBody>
      </p:sp>
      <p:pic>
        <p:nvPicPr>
          <p:cNvPr id="7" name="Picture 2" descr="Los farmacéuticos identificarán a pacientes con riesgo por el uso de los  medicamentos | Hoy">
            <a:extLst>
              <a:ext uri="{FF2B5EF4-FFF2-40B4-BE49-F238E27FC236}">
                <a16:creationId xmlns:a16="http://schemas.microsoft.com/office/drawing/2014/main" id="{6F2549C6-858A-98D5-AA03-5AE23CB1DA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222" y="1172801"/>
            <a:ext cx="4792657" cy="2957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9101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37F3F291-51D7-2D4E-A551-F0077ABD8B9C}"/>
              </a:ext>
            </a:extLst>
          </p:cNvPr>
          <p:cNvSpPr txBox="1"/>
          <p:nvPr/>
        </p:nvSpPr>
        <p:spPr>
          <a:xfrm>
            <a:off x="2679404" y="124522"/>
            <a:ext cx="25086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4000" b="1" dirty="0">
                <a:solidFill>
                  <a:schemeClr val="bg1"/>
                </a:solidFill>
              </a:rPr>
              <a:t>OBJETIVOS</a:t>
            </a:r>
            <a:endParaRPr lang="es-CO" sz="4000" b="1" dirty="0">
              <a:solidFill>
                <a:schemeClr val="bg1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FA1A8A-5FB0-00B8-3E5A-7939C4E66603}"/>
              </a:ext>
            </a:extLst>
          </p:cNvPr>
          <p:cNvSpPr txBox="1"/>
          <p:nvPr/>
        </p:nvSpPr>
        <p:spPr>
          <a:xfrm>
            <a:off x="223284" y="1322119"/>
            <a:ext cx="852731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2400" b="1" i="0" u="none" strike="noStrike" baseline="0" dirty="0">
                <a:latin typeface="Calibri,Bold"/>
              </a:rPr>
              <a:t>Mantener el volumen del </a:t>
            </a:r>
            <a:r>
              <a:rPr lang="es-MX" sz="2400" b="1" i="1" u="none" strike="noStrike" baseline="0" dirty="0">
                <a:latin typeface="Calibri,Bold"/>
              </a:rPr>
              <a:t>stock</a:t>
            </a:r>
            <a:r>
              <a:rPr lang="es-MX" sz="2400" b="1" i="0" u="none" strike="noStrike" baseline="0" dirty="0">
                <a:latin typeface="Calibri,Bold"/>
              </a:rPr>
              <a:t> al más bajo nivel compatible con el suministro regular de las necesidades del servicio de salud o de la comunidad circundante:</a:t>
            </a:r>
          </a:p>
          <a:p>
            <a:pPr algn="just"/>
            <a:endParaRPr lang="es-MX" sz="2400" b="1" i="0" u="none" strike="noStrike" baseline="0" dirty="0">
              <a:latin typeface="Calibri,Bold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2400" b="1" i="0" u="none" strike="noStrike" baseline="0" dirty="0">
                <a:latin typeface="Calibri,Bold"/>
              </a:rPr>
              <a:t>Minimizar el importe total del inventario.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2400" b="1" i="0" u="none" strike="noStrike" baseline="0" dirty="0">
                <a:latin typeface="Calibri,Bold"/>
              </a:rPr>
              <a:t>Minimizar las roturas de </a:t>
            </a:r>
            <a:r>
              <a:rPr lang="es-MX" sz="2400" b="1" i="1" u="none" strike="noStrike" baseline="0" dirty="0">
                <a:latin typeface="Calibri,Bold"/>
              </a:rPr>
              <a:t>stocks</a:t>
            </a:r>
            <a:r>
              <a:rPr lang="es-MX" sz="2400" b="1" i="0" u="none" strike="noStrike" baseline="0" dirty="0">
                <a:latin typeface="Calibri,Bold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2400" b="1" dirty="0">
                <a:latin typeface="Calibri,Bold"/>
              </a:rPr>
              <a:t>P</a:t>
            </a:r>
            <a:r>
              <a:rPr lang="es-MX" sz="2400" b="1" i="0" u="none" strike="noStrike" baseline="0" dirty="0">
                <a:latin typeface="Calibri,Bold"/>
              </a:rPr>
              <a:t>rocurar una eficiente utilización de los recursos.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2400" b="1" i="0" u="none" strike="noStrike" baseline="0" dirty="0">
                <a:latin typeface="Calibri,Bold"/>
              </a:rPr>
              <a:t>Realizar una proyección de la evaluación del consumo que permita establecer un programa de </a:t>
            </a:r>
            <a:r>
              <a:rPr lang="es-CO" sz="2400" b="1" i="0" u="none" strike="noStrike" baseline="0" dirty="0">
                <a:latin typeface="Calibri,Bold"/>
              </a:rPr>
              <a:t>compras.</a:t>
            </a:r>
            <a:endParaRPr lang="es-CO" sz="2400" dirty="0"/>
          </a:p>
        </p:txBody>
      </p:sp>
    </p:spTree>
    <p:extLst>
      <p:ext uri="{BB962C8B-B14F-4D97-AF65-F5344CB8AC3E}">
        <p14:creationId xmlns:p14="http://schemas.microsoft.com/office/powerpoint/2010/main" val="4270322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00F72C6-0A62-5446-1DB3-A90159AB202C}"/>
              </a:ext>
            </a:extLst>
          </p:cNvPr>
          <p:cNvSpPr txBox="1"/>
          <p:nvPr/>
        </p:nvSpPr>
        <p:spPr>
          <a:xfrm>
            <a:off x="2568864" y="228825"/>
            <a:ext cx="29267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b="1" dirty="0">
                <a:solidFill>
                  <a:schemeClr val="bg1"/>
                </a:solidFill>
              </a:rPr>
              <a:t>NIVEL DE </a:t>
            </a:r>
            <a:r>
              <a:rPr lang="es-MX" sz="3200" b="1" i="1" dirty="0">
                <a:solidFill>
                  <a:schemeClr val="bg1"/>
                </a:solidFill>
              </a:rPr>
              <a:t>STOCK</a:t>
            </a:r>
            <a:endParaRPr lang="es-CO" sz="3200" b="1" i="1" dirty="0">
              <a:solidFill>
                <a:schemeClr val="bg1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91DA076-E01D-E1BB-24AC-233BBDB65D29}"/>
              </a:ext>
            </a:extLst>
          </p:cNvPr>
          <p:cNvSpPr txBox="1"/>
          <p:nvPr/>
        </p:nvSpPr>
        <p:spPr>
          <a:xfrm>
            <a:off x="3123282" y="3622759"/>
            <a:ext cx="57871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/>
              <a:t>Siempre se debe pensar en la rentabilidad del almacenamiento, evitando un exceso inútil de un producto.</a:t>
            </a:r>
            <a:endParaRPr lang="es-CO" sz="240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ED984A1-E857-EDBB-6EEC-E7336DD32A25}"/>
              </a:ext>
            </a:extLst>
          </p:cNvPr>
          <p:cNvSpPr txBox="1"/>
          <p:nvPr/>
        </p:nvSpPr>
        <p:spPr>
          <a:xfrm>
            <a:off x="0" y="1152666"/>
            <a:ext cx="624656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400" dirty="0"/>
              <a:t>Mantener la suficiente cantidad de medicamentos y dispositivos médicos, para satisfacer la demanda externa y evitar rupturas del </a:t>
            </a:r>
            <a:r>
              <a:rPr lang="es-MX" sz="2400" i="1" dirty="0"/>
              <a:t>stock</a:t>
            </a:r>
            <a:r>
              <a:rPr lang="es-MX" sz="2400" dirty="0"/>
              <a:t>.</a:t>
            </a:r>
          </a:p>
        </p:txBody>
      </p:sp>
      <p:sp>
        <p:nvSpPr>
          <p:cNvPr id="5" name="Flecha: a la izquierda y derecha 4">
            <a:extLst>
              <a:ext uri="{FF2B5EF4-FFF2-40B4-BE49-F238E27FC236}">
                <a16:creationId xmlns:a16="http://schemas.microsoft.com/office/drawing/2014/main" id="{4FA377C0-ABC8-0773-6704-DE33247354A7}"/>
              </a:ext>
            </a:extLst>
          </p:cNvPr>
          <p:cNvSpPr/>
          <p:nvPr/>
        </p:nvSpPr>
        <p:spPr>
          <a:xfrm>
            <a:off x="1945444" y="2571750"/>
            <a:ext cx="5253112" cy="1046602"/>
          </a:xfrm>
          <a:prstGeom prst="leftRightArrow">
            <a:avLst/>
          </a:prstGeom>
          <a:solidFill>
            <a:srgbClr val="38AA00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b="1" dirty="0">
                <a:solidFill>
                  <a:schemeClr val="bg1"/>
                </a:solidFill>
              </a:rPr>
              <a:t>ÓPTIMO</a:t>
            </a:r>
            <a:endParaRPr lang="es-CO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887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35DE4FD-CC1D-94C1-F651-1D9E73010BFF}"/>
              </a:ext>
            </a:extLst>
          </p:cNvPr>
          <p:cNvSpPr txBox="1"/>
          <p:nvPr/>
        </p:nvSpPr>
        <p:spPr>
          <a:xfrm>
            <a:off x="382772" y="1413608"/>
            <a:ext cx="8378455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CO" sz="2800" i="0" u="none" strike="noStrike" baseline="0" dirty="0">
                <a:latin typeface="Calibri" panose="020F0502020204030204" pitchFamily="34" charset="0"/>
                <a:cs typeface="Calibri" panose="020F0502020204030204" pitchFamily="34" charset="0"/>
              </a:rPr>
              <a:t>Estableciendo previsiones de consumo</a:t>
            </a:r>
          </a:p>
          <a:p>
            <a:pPr algn="l"/>
            <a:r>
              <a:rPr lang="es-MX" sz="2800" dirty="0">
                <a:latin typeface="Calibri" panose="020F0502020204030204" pitchFamily="34" charset="0"/>
                <a:cs typeface="Calibri" panose="020F0502020204030204" pitchFamily="34" charset="0"/>
              </a:rPr>
              <a:t>Analizando </a:t>
            </a:r>
            <a:r>
              <a:rPr lang="es-MX" sz="2800" i="0" u="none" strike="noStrike" baseline="0" dirty="0">
                <a:latin typeface="Calibri" panose="020F0502020204030204" pitchFamily="34" charset="0"/>
                <a:cs typeface="Calibri" panose="020F0502020204030204" pitchFamily="34" charset="0"/>
              </a:rPr>
              <a:t>los plazos de entrega por parte del proveedor.</a:t>
            </a:r>
          </a:p>
          <a:p>
            <a:pPr algn="l"/>
            <a:r>
              <a:rPr lang="es-CO" sz="2800" i="0" u="none" strike="noStrike" baseline="0" dirty="0">
                <a:latin typeface="Calibri" panose="020F0502020204030204" pitchFamily="34" charset="0"/>
                <a:cs typeface="Calibri" panose="020F0502020204030204" pitchFamily="34" charset="0"/>
              </a:rPr>
              <a:t>Realización de inventarios periódicos</a:t>
            </a:r>
          </a:p>
          <a:p>
            <a:pPr algn="l"/>
            <a:r>
              <a:rPr lang="es-MX" sz="2800" i="0" u="none" strike="noStrike" baseline="0" dirty="0">
                <a:latin typeface="Calibri" panose="020F0502020204030204" pitchFamily="34" charset="0"/>
                <a:cs typeface="Calibri" panose="020F0502020204030204" pitchFamily="34" charset="0"/>
              </a:rPr>
              <a:t>Utilizando una aplicación informática de gestión</a:t>
            </a:r>
          </a:p>
          <a:p>
            <a:pPr algn="l"/>
            <a:r>
              <a:rPr lang="es-CO" sz="2800" i="0" u="none" strike="noStrike" baseline="0" dirty="0">
                <a:latin typeface="Calibri" panose="020F0502020204030204" pitchFamily="34" charset="0"/>
                <a:cs typeface="Calibri" panose="020F0502020204030204" pitchFamily="34" charset="0"/>
              </a:rPr>
              <a:t>que realice análisis de consumos por grupo</a:t>
            </a:r>
          </a:p>
          <a:p>
            <a:pPr algn="l"/>
            <a:r>
              <a:rPr lang="es-MX" sz="2800" i="0" u="none" strike="noStrike" baseline="0" dirty="0">
                <a:latin typeface="Calibri" panose="020F0502020204030204" pitchFamily="34" charset="0"/>
                <a:cs typeface="Calibri" panose="020F0502020204030204" pitchFamily="34" charset="0"/>
              </a:rPr>
              <a:t>terapéutico, </a:t>
            </a:r>
            <a:r>
              <a:rPr lang="es-MX" sz="2800" i="0" u="none" strike="noStrike" baseline="0" dirty="0" err="1">
                <a:latin typeface="Calibri" panose="020F0502020204030204" pitchFamily="34" charset="0"/>
                <a:cs typeface="Calibri" panose="020F0502020204030204" pitchFamily="34" charset="0"/>
              </a:rPr>
              <a:t>p.a</a:t>
            </a:r>
            <a:r>
              <a:rPr lang="es-MX" sz="2800" i="0" u="none" strike="noStrike" baseline="0" dirty="0">
                <a:latin typeface="Calibri" panose="020F0502020204030204" pitchFamily="34" charset="0"/>
                <a:cs typeface="Calibri" panose="020F0502020204030204" pitchFamily="34" charset="0"/>
              </a:rPr>
              <a:t>, especialidad, servicio, paciente…</a:t>
            </a:r>
            <a:endParaRPr lang="es-CO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87EF7C1-9264-BFD3-69E3-F7E4B7C42380}"/>
              </a:ext>
            </a:extLst>
          </p:cNvPr>
          <p:cNvSpPr txBox="1"/>
          <p:nvPr/>
        </p:nvSpPr>
        <p:spPr>
          <a:xfrm>
            <a:off x="159488" y="202019"/>
            <a:ext cx="78495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800" b="1" dirty="0">
                <a:solidFill>
                  <a:schemeClr val="bg1"/>
                </a:solidFill>
              </a:rPr>
              <a:t>¿CÓMO SE LOGRA UN NIVEL ÓPTIMO EN EL </a:t>
            </a:r>
            <a:r>
              <a:rPr lang="es-MX" sz="2800" b="1" i="1" dirty="0">
                <a:solidFill>
                  <a:schemeClr val="bg1"/>
                </a:solidFill>
              </a:rPr>
              <a:t>STOCK</a:t>
            </a:r>
            <a:r>
              <a:rPr lang="es-MX" sz="2800" b="1" dirty="0">
                <a:solidFill>
                  <a:schemeClr val="bg1"/>
                </a:solidFill>
              </a:rPr>
              <a:t>?</a:t>
            </a:r>
            <a:endParaRPr lang="es-CO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6703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051C3B7-0CD1-012B-E14F-6D3E7F2F4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84" y="-4933"/>
            <a:ext cx="9145484" cy="515148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1FEEB23C-CE4A-A99F-16C0-0CBC75F362D0}"/>
              </a:ext>
            </a:extLst>
          </p:cNvPr>
          <p:cNvSpPr txBox="1"/>
          <p:nvPr/>
        </p:nvSpPr>
        <p:spPr>
          <a:xfrm>
            <a:off x="1501447" y="2137144"/>
            <a:ext cx="61411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4800" b="1" dirty="0">
                <a:solidFill>
                  <a:srgbClr val="38AA00"/>
                </a:solidFill>
              </a:rPr>
              <a:t>TIPOS DE INVENTARIOS</a:t>
            </a:r>
            <a:endParaRPr lang="es-CO" sz="4800" b="1" dirty="0">
              <a:solidFill>
                <a:srgbClr val="38AA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538931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d52d4bc-3f95-4709-b359-1b96840d7671" xsi:nil="true"/>
    <lcf76f155ced4ddcb4097134ff3c332f xmlns="8d1bea48-6525-4b05-8cf5-c6ad0dd5b02f">
      <Terms xmlns="http://schemas.microsoft.com/office/infopath/2007/PartnerControls"/>
    </lcf76f155ced4ddcb4097134ff3c332f>
    <SharedWithUsers xmlns="1d52d4bc-3f95-4709-b359-1b96840d7671">
      <UserInfo>
        <DisplayName/>
        <AccountId xsi:nil="true"/>
        <AccountType/>
      </UserInfo>
    </SharedWithUsers>
    <MediaLengthInSeconds xmlns="8d1bea48-6525-4b05-8cf5-c6ad0dd5b02f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BA69CCE19797543AAB5DE63E320ACE2" ma:contentTypeVersion="14" ma:contentTypeDescription="Crear nuevo documento." ma:contentTypeScope="" ma:versionID="2f90f55f16d6129f0654d41f192d768d">
  <xsd:schema xmlns:xsd="http://www.w3.org/2001/XMLSchema" xmlns:xs="http://www.w3.org/2001/XMLSchema" xmlns:p="http://schemas.microsoft.com/office/2006/metadata/properties" xmlns:ns2="1d52d4bc-3f95-4709-b359-1b96840d7671" xmlns:ns3="8d1bea48-6525-4b05-8cf5-c6ad0dd5b02f" targetNamespace="http://schemas.microsoft.com/office/2006/metadata/properties" ma:root="true" ma:fieldsID="abd957e7b663f9246e85859e9da17188" ns2:_="" ns3:_="">
    <xsd:import namespace="1d52d4bc-3f95-4709-b359-1b96840d7671"/>
    <xsd:import namespace="8d1bea48-6525-4b05-8cf5-c6ad0dd5b02f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52d4bc-3f95-4709-b359-1b96840d767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86b9d2d1-95d9-404f-a0e9-5b204eef34e2}" ma:internalName="TaxCatchAll" ma:showField="CatchAllData" ma:web="1d52d4bc-3f95-4709-b359-1b96840d767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d1bea48-6525-4b05-8cf5-c6ad0dd5b02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4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Etiquetas de imagen" ma:readOnly="false" ma:fieldId="{5cf76f15-5ced-4ddc-b409-7134ff3c332f}" ma:taxonomyMulti="true" ma:sspId="d33c8c81-5745-4931-bcc4-c2aeafe8678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ObjectDetectorVersions" ma:index="2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F223CF1-E738-4483-90E0-6D685F6548DE}">
  <ds:schemaRefs>
    <ds:schemaRef ds:uri="http://purl.org/dc/terms/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  <ds:schemaRef ds:uri="1d52d4bc-3f95-4709-b359-1b96840d7671"/>
    <ds:schemaRef ds:uri="8d1bea48-6525-4b05-8cf5-c6ad0dd5b02f"/>
  </ds:schemaRefs>
</ds:datastoreItem>
</file>

<file path=customXml/itemProps2.xml><?xml version="1.0" encoding="utf-8"?>
<ds:datastoreItem xmlns:ds="http://schemas.openxmlformats.org/officeDocument/2006/customXml" ds:itemID="{3F9D1545-6D0D-4AFE-8F27-ABAC6648EEF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CEC22C2-F158-47F3-B08A-89D90E02933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d52d4bc-3f95-4709-b359-1b96840d7671"/>
    <ds:schemaRef ds:uri="8d1bea48-6525-4b05-8cf5-c6ad0dd5b02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3590</TotalTime>
  <Words>872</Words>
  <Application>Microsoft Office PowerPoint</Application>
  <PresentationFormat>Presentación en pantalla (16:9)</PresentationFormat>
  <Paragraphs>89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4" baseType="lpstr">
      <vt:lpstr>Arial</vt:lpstr>
      <vt:lpstr>Arial</vt:lpstr>
      <vt:lpstr>Calibri</vt:lpstr>
      <vt:lpstr>Calibri,Bold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Leonardo Cantor</dc:creator>
  <cp:lastModifiedBy>Andrés Felipe Velandia Espitia</cp:lastModifiedBy>
  <cp:revision>122</cp:revision>
  <dcterms:created xsi:type="dcterms:W3CDTF">2019-11-27T03:16:21Z</dcterms:created>
  <dcterms:modified xsi:type="dcterms:W3CDTF">2023-10-06T21:22:54Z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0x0101009BA69CCE19797543AAB5DE63E320ACE2</vt:lpwstr>
  </property>
  <property fmtid="{D5CDD505-2E9C-101B-9397-08002B2CF9AE}" pid="3" name="Order">
    <vt:r8>5839500</vt:r8>
  </property>
  <property fmtid="{D5CDD505-2E9C-101B-9397-08002B2CF9AE}" pid="4" name="_ExtendedDescription">
    <vt:lpwstr/>
  </property>
  <property fmtid="{D5CDD505-2E9C-101B-9397-08002B2CF9AE}" pid="5" name="TriggerFlowInfo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MSIP_Label_1299739c-ad3d-4908-806e-4d91151a6e13_Enabled">
    <vt:lpwstr>true</vt:lpwstr>
  </property>
  <property fmtid="{D5CDD505-2E9C-101B-9397-08002B2CF9AE}" pid="10" name="MSIP_Label_1299739c-ad3d-4908-806e-4d91151a6e13_SetDate">
    <vt:lpwstr>2023-10-06T17:41:31Z</vt:lpwstr>
  </property>
  <property fmtid="{D5CDD505-2E9C-101B-9397-08002B2CF9AE}" pid="11" name="MSIP_Label_1299739c-ad3d-4908-806e-4d91151a6e13_Method">
    <vt:lpwstr>Standard</vt:lpwstr>
  </property>
  <property fmtid="{D5CDD505-2E9C-101B-9397-08002B2CF9AE}" pid="12" name="MSIP_Label_1299739c-ad3d-4908-806e-4d91151a6e13_Name">
    <vt:lpwstr>All Employees (Unrestricted)</vt:lpwstr>
  </property>
  <property fmtid="{D5CDD505-2E9C-101B-9397-08002B2CF9AE}" pid="13" name="MSIP_Label_1299739c-ad3d-4908-806e-4d91151a6e13_SiteId">
    <vt:lpwstr>cbc2c381-2f2e-4d93-91d1-506c9316ace7</vt:lpwstr>
  </property>
  <property fmtid="{D5CDD505-2E9C-101B-9397-08002B2CF9AE}" pid="14" name="MSIP_Label_1299739c-ad3d-4908-806e-4d91151a6e13_ActionId">
    <vt:lpwstr>5a0029f8-b853-4217-965e-86fe354e8982</vt:lpwstr>
  </property>
  <property fmtid="{D5CDD505-2E9C-101B-9397-08002B2CF9AE}" pid="15" name="MSIP_Label_1299739c-ad3d-4908-806e-4d91151a6e13_ContentBits">
    <vt:lpwstr>0</vt:lpwstr>
  </property>
  <property fmtid="{D5CDD505-2E9C-101B-9397-08002B2CF9AE}" pid="16" name="MediaServiceImageTags">
    <vt:lpwstr/>
  </property>
</Properties>
</file>

<file path=docProps/thumbnail.jpeg>
</file>